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7" r:id="rId7"/>
    <p:sldId id="269" r:id="rId8"/>
    <p:sldId id="268" r:id="rId9"/>
    <p:sldId id="270" r:id="rId10"/>
    <p:sldId id="271" r:id="rId11"/>
    <p:sldId id="272" r:id="rId12"/>
    <p:sldId id="276" r:id="rId13"/>
    <p:sldId id="277" r:id="rId14"/>
    <p:sldId id="282" r:id="rId15"/>
    <p:sldId id="278" r:id="rId16"/>
    <p:sldId id="283" r:id="rId17"/>
    <p:sldId id="287" r:id="rId18"/>
    <p:sldId id="288" r:id="rId19"/>
    <p:sldId id="265" r:id="rId20"/>
  </p:sldIdLst>
  <p:sldSz cx="18288000" cy="10287000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092" autoAdjust="0"/>
  </p:normalViewPr>
  <p:slideViewPr>
    <p:cSldViewPr>
      <p:cViewPr varScale="1">
        <p:scale>
          <a:sx n="69" d="100"/>
          <a:sy n="69" d="100"/>
        </p:scale>
        <p:origin x="3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A63EB-15C7-4ED8-9FC5-889929D70443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1DD1E-10BA-4AD1-8C58-AC38DBA93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718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515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E82B-7760-FECE-E0F9-C033116F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20272-D8CA-2021-F7DF-50E67BA74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AB3DBF-1243-05C1-BA46-E940773B9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29B866-98E6-CC8E-96A1-363A2AB09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5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09393-D56F-62E7-1D5F-799294FB6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BC0F43-2D67-0196-C498-07D6B5D64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6220C9-EB1D-2395-EDD6-B298E8C67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4A072-9637-7D80-50AF-CF1C11764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76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151E8-0B5F-2B61-B318-A3743E1B3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791CA1-C5E9-4788-F4B3-471F214CC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5D983C-E672-FE75-C5C8-0B2E94879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266939-2FFB-003F-BE06-8032613C16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22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58D3E-AE6D-4A66-AE60-3DBD276A1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035237-F52A-7B6A-AB7D-596885F99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30CD85-BAAB-DE0E-AA1E-7A98F5BE7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60618-EEE4-E2BB-8347-D16751C76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9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19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C3EFF-8922-4207-60AB-F0EF3490E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CFCC5C-0E28-555C-5BB4-A5D3CF83D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483C0C-7E3C-6052-4861-2674406C1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43E175-2645-CC56-9B56-DDC7DEBAC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0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0BEBA-8C26-2A70-3C87-BB4F05163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E056BA-46AC-BA88-C4A1-9EB8C08EB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944C0E-DA29-7EAC-1368-A128BC29F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72E6DC-1ABF-0F91-D375-143BC4377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8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FEB20-5227-C7FA-BE03-0ACB732A6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FF70D7-7B6F-848B-0E88-873A8B6AB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D6E67E-641B-8590-BB92-85ACB87C7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0D34FA-735B-DEB1-ABA2-180082241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63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43F81-FBFC-428B-777A-447638EBB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245505-51E6-C99A-D665-E3E2E43C8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6D2C6D-E470-BA85-4428-6C3A0D4C6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3069E6-B5F7-DB04-8AB3-64B5D707B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2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AA88E-4B99-2CCF-82C9-E287CB504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9648AF-A38F-14F0-3524-45CA50DB2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BC1D15-474F-2E52-EE85-6313CF82E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FDD5C-E6A3-C2AC-8012-51C9C5FC0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96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C831B-691F-DDB1-A45E-5193FEF84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335AE2-3BD4-86C9-EA87-643158792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738ADB-5736-D7CF-0916-FA24083E6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FC63F-A6C8-4FC5-C848-C8F79D353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3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1CBB-BE75-4AC2-7954-AFED21F1B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40072D-2D02-6A7F-9DD6-979C6FB6C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E6A8D4-19EF-AC73-A1D7-41E756DD3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8D30AC-9823-8F97-8438-0ED369ABE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1DD1E-10BA-4AD1-8C58-AC38DBA93E3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3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S PMincho" panose="02020600040205080304" pitchFamily="18" charset="-128"/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S PMincho" panose="02020600040205080304" pitchFamily="18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S PMincho" panose="02020600040205080304" pitchFamily="18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S PMincho" panose="02020600040205080304" pitchFamily="18" charset="-128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S PMincho" panose="02020600040205080304" pitchFamily="18" charset="-128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S PMincho" panose="02020600040205080304" pitchFamily="18" charset="-128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S PMincho" panose="02020600040205080304" pitchFamily="18" charset="-128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S PMincho" panose="02020600040205080304" pitchFamily="18" charset="-128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S PMincho" panose="02020600040205080304" pitchFamily="18" charset="-128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3314700"/>
            <a:ext cx="10603044" cy="250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Web</a:t>
            </a:r>
            <a:r>
              <a:rPr lang="ja-JP" altLang="en-US" sz="7197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プロジェクト</a:t>
            </a:r>
            <a:endParaRPr lang="en-US" altLang="ja-JP" sz="7197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ja-JP" altLang="en-US" sz="72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ポートフォリオ</a:t>
            </a:r>
            <a:endParaRPr lang="en-US" altLang="ja-JP" sz="7200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526554" y="2660225"/>
            <a:ext cx="3234891" cy="625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ja-JP" altLang="en-US" sz="3999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Raleway"/>
                <a:sym typeface="Raleway"/>
              </a:rPr>
              <a:t>ウ・ミンギュ</a:t>
            </a:r>
            <a:endParaRPr lang="en-US" sz="3999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Raleway"/>
              <a:sym typeface="Ralew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8949082"/>
            <a:ext cx="3848100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JSL</a:t>
            </a:r>
            <a:r>
              <a:rPr lang="ko-KR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人材開発院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18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期 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21917-C82D-FC9F-3E41-E8F8BDE1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32D8A43-9DDA-CB05-27B4-4B47DECA9D6D}"/>
              </a:ext>
            </a:extLst>
          </p:cNvPr>
          <p:cNvSpPr/>
          <p:nvPr/>
        </p:nvSpPr>
        <p:spPr>
          <a:xfrm>
            <a:off x="174520" y="800100"/>
            <a:ext cx="38640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8C6B45C-9C1C-4E79-B277-42C556F43387}"/>
              </a:ext>
            </a:extLst>
          </p:cNvPr>
          <p:cNvSpPr txBox="1"/>
          <p:nvPr/>
        </p:nvSpPr>
        <p:spPr>
          <a:xfrm>
            <a:off x="238032" y="266700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03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実装 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投稿リスト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(CRUD)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587AC0F9-FDA5-0B1E-DAB3-46720E805ACB}"/>
              </a:ext>
            </a:extLst>
          </p:cNvPr>
          <p:cNvGrpSpPr/>
          <p:nvPr/>
        </p:nvGrpSpPr>
        <p:grpSpPr>
          <a:xfrm>
            <a:off x="10658568" y="1028700"/>
            <a:ext cx="7467600" cy="2808156"/>
            <a:chOff x="0" y="0"/>
            <a:chExt cx="1796054" cy="1909732"/>
          </a:xfrm>
        </p:grpSpPr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124577EC-AC11-22ED-BCB7-849247B5683E}"/>
                </a:ext>
              </a:extLst>
            </p:cNvPr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MS PMincho" panose="02020600040205080304" pitchFamily="18" charset="-128"/>
              </a:endParaRPr>
            </a:p>
          </p:txBody>
        </p:sp>
        <p:sp>
          <p:nvSpPr>
            <p:cNvPr id="59" name="TextBox 22">
              <a:extLst>
                <a:ext uri="{FF2B5EF4-FFF2-40B4-BE49-F238E27FC236}">
                  <a16:creationId xmlns:a16="http://schemas.microsoft.com/office/drawing/2014/main" id="{99CA3E6E-3865-A1DA-411B-61A0F7AFF118}"/>
                </a:ext>
              </a:extLst>
            </p:cNvPr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dirty="0">
                <a:latin typeface="MS PMincho" panose="02020600040205080304" pitchFamily="18" charset="-128"/>
              </a:endParaRPr>
            </a:p>
          </p:txBody>
        </p:sp>
      </p:grpSp>
      <p:sp>
        <p:nvSpPr>
          <p:cNvPr id="60" name="AutoShape 28">
            <a:extLst>
              <a:ext uri="{FF2B5EF4-FFF2-40B4-BE49-F238E27FC236}">
                <a16:creationId xmlns:a16="http://schemas.microsoft.com/office/drawing/2014/main" id="{47B23109-1356-E44D-33C4-1BCB07EB95E2}"/>
              </a:ext>
            </a:extLst>
          </p:cNvPr>
          <p:cNvSpPr/>
          <p:nvPr/>
        </p:nvSpPr>
        <p:spPr>
          <a:xfrm flipV="1">
            <a:off x="10845768" y="17032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0CA52190-DE2E-F283-DB83-2206F3CA17A8}"/>
              </a:ext>
            </a:extLst>
          </p:cNvPr>
          <p:cNvSpPr txBox="1"/>
          <p:nvPr/>
        </p:nvSpPr>
        <p:spPr>
          <a:xfrm>
            <a:off x="10830630" y="1246055"/>
            <a:ext cx="729553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・投稿がない場合は</a:t>
            </a:r>
            <a:r>
              <a:rPr lang="en-US" altLang="ja-JP" sz="2000" dirty="0">
                <a:solidFill>
                  <a:srgbClr val="FF0000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1</a:t>
            </a:r>
            <a:r>
              <a:rPr lang="ja-JP" altLang="en-US" sz="2000" dirty="0">
                <a:solidFill>
                  <a:srgbClr val="FF0000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番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のように表示され、投稿がある場合は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2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番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の</a:t>
            </a:r>
            <a:endParaRPr lang="en-US" sz="2000" dirty="0">
              <a:solidFill>
                <a:srgbClr val="FF0000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6" name="AutoShape 28">
            <a:extLst>
              <a:ext uri="{FF2B5EF4-FFF2-40B4-BE49-F238E27FC236}">
                <a16:creationId xmlns:a16="http://schemas.microsoft.com/office/drawing/2014/main" id="{3804363C-28A2-C062-B50C-F1D96C252E43}"/>
              </a:ext>
            </a:extLst>
          </p:cNvPr>
          <p:cNvSpPr/>
          <p:nvPr/>
        </p:nvSpPr>
        <p:spPr>
          <a:xfrm flipV="1">
            <a:off x="10845768" y="23128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9E3F46BC-9AD1-0D60-2833-E8ED9726464D}"/>
              </a:ext>
            </a:extLst>
          </p:cNvPr>
          <p:cNvSpPr txBox="1"/>
          <p:nvPr/>
        </p:nvSpPr>
        <p:spPr>
          <a:xfrm>
            <a:off x="10830631" y="1855655"/>
            <a:ext cx="7066936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ように表示されます。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9" name="AutoShape 28">
            <a:extLst>
              <a:ext uri="{FF2B5EF4-FFF2-40B4-BE49-F238E27FC236}">
                <a16:creationId xmlns:a16="http://schemas.microsoft.com/office/drawing/2014/main" id="{74779E0E-D9F3-C591-61F0-BFCA49A12708}"/>
              </a:ext>
            </a:extLst>
          </p:cNvPr>
          <p:cNvSpPr/>
          <p:nvPr/>
        </p:nvSpPr>
        <p:spPr>
          <a:xfrm flipV="1">
            <a:off x="10845768" y="29224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21729C1B-27A4-5A66-D915-E02B29090703}"/>
              </a:ext>
            </a:extLst>
          </p:cNvPr>
          <p:cNvSpPr txBox="1"/>
          <p:nvPr/>
        </p:nvSpPr>
        <p:spPr>
          <a:xfrm>
            <a:off x="10830630" y="2465255"/>
            <a:ext cx="7066935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・テーマが複数ある場合、テーマリストから全体の投稿またはテーマ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1" name="AutoShape 28">
            <a:extLst>
              <a:ext uri="{FF2B5EF4-FFF2-40B4-BE49-F238E27FC236}">
                <a16:creationId xmlns:a16="http://schemas.microsoft.com/office/drawing/2014/main" id="{F009E9F9-4566-E1DF-1791-3575DAFC009C}"/>
              </a:ext>
            </a:extLst>
          </p:cNvPr>
          <p:cNvSpPr/>
          <p:nvPr/>
        </p:nvSpPr>
        <p:spPr>
          <a:xfrm flipV="1">
            <a:off x="10845768" y="35320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30">
            <a:extLst>
              <a:ext uri="{FF2B5EF4-FFF2-40B4-BE49-F238E27FC236}">
                <a16:creationId xmlns:a16="http://schemas.microsoft.com/office/drawing/2014/main" id="{1446BC50-2886-2B52-D73C-7FAE9E43608E}"/>
              </a:ext>
            </a:extLst>
          </p:cNvPr>
          <p:cNvSpPr txBox="1"/>
          <p:nvPr/>
        </p:nvSpPr>
        <p:spPr>
          <a:xfrm>
            <a:off x="10830631" y="3074855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別に選択して投稿リストを表示できるようにしました。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A82D16C6-6BF7-210A-3003-5344EC22BA96}"/>
              </a:ext>
            </a:extLst>
          </p:cNvPr>
          <p:cNvSpPr txBox="1"/>
          <p:nvPr/>
        </p:nvSpPr>
        <p:spPr>
          <a:xfrm>
            <a:off x="228600" y="1028700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投稿がない場合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7F60D683-9045-30D9-B52F-4D7C042FCEC7}"/>
              </a:ext>
            </a:extLst>
          </p:cNvPr>
          <p:cNvSpPr txBox="1"/>
          <p:nvPr/>
        </p:nvSpPr>
        <p:spPr>
          <a:xfrm>
            <a:off x="228599" y="5205366"/>
            <a:ext cx="4854091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投稿がある場合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945AFA00-C47D-323E-2E6E-9F733E870740}"/>
              </a:ext>
            </a:extLst>
          </p:cNvPr>
          <p:cNvSpPr txBox="1"/>
          <p:nvPr/>
        </p:nvSpPr>
        <p:spPr>
          <a:xfrm>
            <a:off x="5410201" y="1030027"/>
            <a:ext cx="5029195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テーマ別投稿リスト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(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料理レシピ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)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FBB6AD-BCEF-42F8-1B16-B64BAB50D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1" y="1376579"/>
            <a:ext cx="5166655" cy="3784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F9DE77-F18B-ECBF-EA7A-14405DA21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1" y="5661450"/>
            <a:ext cx="5187113" cy="40637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C2781B-9B15-F265-73A5-03963265F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1" y="1438487"/>
            <a:ext cx="5029195" cy="2095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46934D-02C5-469C-26E9-8054E27CA2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2" y="1705384"/>
            <a:ext cx="5157217" cy="3504094"/>
          </a:xfrm>
          <a:prstGeom prst="rect">
            <a:avLst/>
          </a:prstGeom>
        </p:spPr>
      </p:pic>
      <p:sp>
        <p:nvSpPr>
          <p:cNvPr id="17" name="TextBox 26">
            <a:extLst>
              <a:ext uri="{FF2B5EF4-FFF2-40B4-BE49-F238E27FC236}">
                <a16:creationId xmlns:a16="http://schemas.microsoft.com/office/drawing/2014/main" id="{E1603BDD-B988-789E-93FA-E9F531581023}"/>
              </a:ext>
            </a:extLst>
          </p:cNvPr>
          <p:cNvSpPr txBox="1"/>
          <p:nvPr/>
        </p:nvSpPr>
        <p:spPr>
          <a:xfrm>
            <a:off x="5410201" y="5219700"/>
            <a:ext cx="4343399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テーマ別投稿リスト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(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日常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)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714B343-C857-29D9-1946-B6B470E63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1" y="5656929"/>
            <a:ext cx="5029200" cy="2583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143020-D430-CB11-4BB0-9A5E716D1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3" y="6004137"/>
            <a:ext cx="5157219" cy="370677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386C62-7BA0-3DB5-77A1-AE524730FB73}"/>
              </a:ext>
            </a:extLst>
          </p:cNvPr>
          <p:cNvSpPr/>
          <p:nvPr/>
        </p:nvSpPr>
        <p:spPr>
          <a:xfrm>
            <a:off x="161832" y="1028700"/>
            <a:ext cx="10353768" cy="8696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C71E8F4-8BB8-8187-EA5C-E2A6BEFAB8DC}"/>
              </a:ext>
            </a:extLst>
          </p:cNvPr>
          <p:cNvCxnSpPr>
            <a:stCxn id="22" idx="0"/>
            <a:endCxn id="22" idx="2"/>
          </p:cNvCxnSpPr>
          <p:nvPr/>
        </p:nvCxnSpPr>
        <p:spPr>
          <a:xfrm>
            <a:off x="5338716" y="1028700"/>
            <a:ext cx="0" cy="86965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F26479E-6986-2290-0391-0D7B48590A24}"/>
              </a:ext>
            </a:extLst>
          </p:cNvPr>
          <p:cNvCxnSpPr/>
          <p:nvPr/>
        </p:nvCxnSpPr>
        <p:spPr>
          <a:xfrm>
            <a:off x="161832" y="5205366"/>
            <a:ext cx="10353768" cy="143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AD01D8FC-6742-2344-C45A-C9EDA7CE9D05}"/>
              </a:ext>
            </a:extLst>
          </p:cNvPr>
          <p:cNvSpPr/>
          <p:nvPr/>
        </p:nvSpPr>
        <p:spPr>
          <a:xfrm>
            <a:off x="2512831" y="1086915"/>
            <a:ext cx="245307" cy="26813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MS PMincho" panose="02020600040205080304" pitchFamily="18" charset="-128"/>
              </a:rPr>
              <a:t>１</a:t>
            </a: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4A52B7DD-5EA5-06D5-C152-FB08FE1A5ACB}"/>
              </a:ext>
            </a:extLst>
          </p:cNvPr>
          <p:cNvSpPr/>
          <p:nvPr/>
        </p:nvSpPr>
        <p:spPr>
          <a:xfrm>
            <a:off x="2428767" y="5283322"/>
            <a:ext cx="245307" cy="26813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636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9D0C6-6DC8-4B63-FB49-EAFF0078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7033492-1C0D-BAC9-25DA-8DD4F2F30BFD}"/>
              </a:ext>
            </a:extLst>
          </p:cNvPr>
          <p:cNvSpPr/>
          <p:nvPr/>
        </p:nvSpPr>
        <p:spPr>
          <a:xfrm>
            <a:off x="250720" y="876300"/>
            <a:ext cx="38640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A4B6845-553C-AA7B-FC59-AE5BD62D9E3A}"/>
              </a:ext>
            </a:extLst>
          </p:cNvPr>
          <p:cNvSpPr txBox="1"/>
          <p:nvPr/>
        </p:nvSpPr>
        <p:spPr>
          <a:xfrm>
            <a:off x="314232" y="294304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03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実装 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投稿作成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(CRUD)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AD1033FA-BA9D-E54D-2E8A-F9B685EB43ED}"/>
              </a:ext>
            </a:extLst>
          </p:cNvPr>
          <p:cNvGrpSpPr/>
          <p:nvPr/>
        </p:nvGrpSpPr>
        <p:grpSpPr>
          <a:xfrm>
            <a:off x="9829802" y="1333500"/>
            <a:ext cx="7467600" cy="5779956"/>
            <a:chOff x="0" y="0"/>
            <a:chExt cx="1796054" cy="1909732"/>
          </a:xfrm>
        </p:grpSpPr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5AE64618-2A8F-E502-24AF-A7C21088D627}"/>
                </a:ext>
              </a:extLst>
            </p:cNvPr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MS PMincho" panose="02020600040205080304" pitchFamily="18" charset="-128"/>
              </a:endParaRPr>
            </a:p>
          </p:txBody>
        </p:sp>
        <p:sp>
          <p:nvSpPr>
            <p:cNvPr id="59" name="TextBox 22">
              <a:extLst>
                <a:ext uri="{FF2B5EF4-FFF2-40B4-BE49-F238E27FC236}">
                  <a16:creationId xmlns:a16="http://schemas.microsoft.com/office/drawing/2014/main" id="{9D1CEE2B-0042-CE85-30D5-1C10D3203D5C}"/>
                </a:ext>
              </a:extLst>
            </p:cNvPr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dirty="0">
                <a:latin typeface="MS PMincho" panose="02020600040205080304" pitchFamily="18" charset="-128"/>
              </a:endParaRPr>
            </a:p>
          </p:txBody>
        </p:sp>
      </p:grpSp>
      <p:sp>
        <p:nvSpPr>
          <p:cNvPr id="60" name="AutoShape 28">
            <a:extLst>
              <a:ext uri="{FF2B5EF4-FFF2-40B4-BE49-F238E27FC236}">
                <a16:creationId xmlns:a16="http://schemas.microsoft.com/office/drawing/2014/main" id="{0EBD0427-BE1F-DEFE-1542-29418F862F6A}"/>
              </a:ext>
            </a:extLst>
          </p:cNvPr>
          <p:cNvSpPr/>
          <p:nvPr/>
        </p:nvSpPr>
        <p:spPr>
          <a:xfrm flipV="1">
            <a:off x="10017002" y="20080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85A5016D-0730-B6DF-8DF8-9CBE9AC310ED}"/>
              </a:ext>
            </a:extLst>
          </p:cNvPr>
          <p:cNvSpPr txBox="1"/>
          <p:nvPr/>
        </p:nvSpPr>
        <p:spPr>
          <a:xfrm>
            <a:off x="10001864" y="1550855"/>
            <a:ext cx="729553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・クライアント側でタイトル、テーマ、内容の入力検査を行った後、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6" name="AutoShape 28">
            <a:extLst>
              <a:ext uri="{FF2B5EF4-FFF2-40B4-BE49-F238E27FC236}">
                <a16:creationId xmlns:a16="http://schemas.microsoft.com/office/drawing/2014/main" id="{76C03806-9722-1BC1-3A78-69832FBB81A8}"/>
              </a:ext>
            </a:extLst>
          </p:cNvPr>
          <p:cNvSpPr/>
          <p:nvPr/>
        </p:nvSpPr>
        <p:spPr>
          <a:xfrm flipV="1">
            <a:off x="10017002" y="26176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33348353-9ED9-145F-6209-0B7B7796C617}"/>
              </a:ext>
            </a:extLst>
          </p:cNvPr>
          <p:cNvSpPr txBox="1"/>
          <p:nvPr/>
        </p:nvSpPr>
        <p:spPr>
          <a:xfrm>
            <a:off x="10001865" y="2160455"/>
            <a:ext cx="7066936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サーバー側で再度検査し、タイトルと内容に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HTML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エンティティ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9" name="AutoShape 28">
            <a:extLst>
              <a:ext uri="{FF2B5EF4-FFF2-40B4-BE49-F238E27FC236}">
                <a16:creationId xmlns:a16="http://schemas.microsoft.com/office/drawing/2014/main" id="{B0838CB4-5AAA-7806-6886-3DE44E13221E}"/>
              </a:ext>
            </a:extLst>
          </p:cNvPr>
          <p:cNvSpPr/>
          <p:nvPr/>
        </p:nvSpPr>
        <p:spPr>
          <a:xfrm flipV="1">
            <a:off x="10017002" y="32272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B55E96C4-C4EF-F96A-7ABD-8E869472C3F8}"/>
              </a:ext>
            </a:extLst>
          </p:cNvPr>
          <p:cNvSpPr txBox="1"/>
          <p:nvPr/>
        </p:nvSpPr>
        <p:spPr>
          <a:xfrm>
            <a:off x="10001864" y="2770055"/>
            <a:ext cx="7066935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処理を行って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Insert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されるようにしました。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1" name="AutoShape 28">
            <a:extLst>
              <a:ext uri="{FF2B5EF4-FFF2-40B4-BE49-F238E27FC236}">
                <a16:creationId xmlns:a16="http://schemas.microsoft.com/office/drawing/2014/main" id="{2040261C-D4D0-3C99-CB7A-7097AEEB7CDF}"/>
              </a:ext>
            </a:extLst>
          </p:cNvPr>
          <p:cNvSpPr/>
          <p:nvPr/>
        </p:nvSpPr>
        <p:spPr>
          <a:xfrm flipV="1">
            <a:off x="10017002" y="38368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30">
            <a:extLst>
              <a:ext uri="{FF2B5EF4-FFF2-40B4-BE49-F238E27FC236}">
                <a16:creationId xmlns:a16="http://schemas.microsoft.com/office/drawing/2014/main" id="{811589BD-B3F4-4F3A-4B0C-BE6875A0FD27}"/>
              </a:ext>
            </a:extLst>
          </p:cNvPr>
          <p:cNvSpPr txBox="1"/>
          <p:nvPr/>
        </p:nvSpPr>
        <p:spPr>
          <a:xfrm>
            <a:off x="10001865" y="3379655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・テーマは生成時に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HTML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エンティティ処理を行って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Insert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されるよ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3" name="AutoShape 28">
            <a:extLst>
              <a:ext uri="{FF2B5EF4-FFF2-40B4-BE49-F238E27FC236}">
                <a16:creationId xmlns:a16="http://schemas.microsoft.com/office/drawing/2014/main" id="{D3E89CCC-C715-5D4D-AF38-2C48FBD437BE}"/>
              </a:ext>
            </a:extLst>
          </p:cNvPr>
          <p:cNvSpPr/>
          <p:nvPr/>
        </p:nvSpPr>
        <p:spPr>
          <a:xfrm flipV="1">
            <a:off x="10017002" y="44464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4" name="TextBox 30">
            <a:extLst>
              <a:ext uri="{FF2B5EF4-FFF2-40B4-BE49-F238E27FC236}">
                <a16:creationId xmlns:a16="http://schemas.microsoft.com/office/drawing/2014/main" id="{7AB96ECD-BFA6-DD6F-AD42-AFBFF9C93CAC}"/>
              </a:ext>
            </a:extLst>
          </p:cNvPr>
          <p:cNvSpPr txBox="1"/>
          <p:nvPr/>
        </p:nvSpPr>
        <p:spPr>
          <a:xfrm>
            <a:off x="10001865" y="3989255"/>
            <a:ext cx="6324600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うにしました。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5" name="AutoShape 28">
            <a:extLst>
              <a:ext uri="{FF2B5EF4-FFF2-40B4-BE49-F238E27FC236}">
                <a16:creationId xmlns:a16="http://schemas.microsoft.com/office/drawing/2014/main" id="{FF3F2106-F45B-6867-2192-C5B07ABEC7D2}"/>
              </a:ext>
            </a:extLst>
          </p:cNvPr>
          <p:cNvSpPr/>
          <p:nvPr/>
        </p:nvSpPr>
        <p:spPr>
          <a:xfrm flipV="1">
            <a:off x="10017002" y="50560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6" name="TextBox 30">
            <a:extLst>
              <a:ext uri="{FF2B5EF4-FFF2-40B4-BE49-F238E27FC236}">
                <a16:creationId xmlns:a16="http://schemas.microsoft.com/office/drawing/2014/main" id="{884268F3-A866-BAF4-FFA0-397181D6E2FB}"/>
              </a:ext>
            </a:extLst>
          </p:cNvPr>
          <p:cNvSpPr txBox="1"/>
          <p:nvPr/>
        </p:nvSpPr>
        <p:spPr>
          <a:xfrm>
            <a:off x="10001865" y="4598855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・すべての入力に対して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HTML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エンティティ処理を行い、必要な場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D29406F9-73BB-2EF7-C3B3-0BB76F79F991}"/>
              </a:ext>
            </a:extLst>
          </p:cNvPr>
          <p:cNvSpPr txBox="1"/>
          <p:nvPr/>
        </p:nvSpPr>
        <p:spPr>
          <a:xfrm>
            <a:off x="990600" y="1333500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投稿作成ページ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72D5C53F-ECEF-D491-2831-CB9AFAB0E124}"/>
              </a:ext>
            </a:extLst>
          </p:cNvPr>
          <p:cNvSpPr txBox="1"/>
          <p:nvPr/>
        </p:nvSpPr>
        <p:spPr>
          <a:xfrm>
            <a:off x="990601" y="6355399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テーマ生成モーダル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27" name="AutoShape 28">
            <a:extLst>
              <a:ext uri="{FF2B5EF4-FFF2-40B4-BE49-F238E27FC236}">
                <a16:creationId xmlns:a16="http://schemas.microsoft.com/office/drawing/2014/main" id="{66E5C8F4-6216-FD39-692A-3C469C3525EA}"/>
              </a:ext>
            </a:extLst>
          </p:cNvPr>
          <p:cNvSpPr/>
          <p:nvPr/>
        </p:nvSpPr>
        <p:spPr>
          <a:xfrm flipV="1">
            <a:off x="10017002" y="56656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CE29A8C1-5E65-FB9E-96B1-CDBD01AB3255}"/>
              </a:ext>
            </a:extLst>
          </p:cNvPr>
          <p:cNvSpPr txBox="1"/>
          <p:nvPr/>
        </p:nvSpPr>
        <p:spPr>
          <a:xfrm>
            <a:off x="10001865" y="5208455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合によって、ホワイトリストとブラックリストを使用しました。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29" name="AutoShape 28">
            <a:extLst>
              <a:ext uri="{FF2B5EF4-FFF2-40B4-BE49-F238E27FC236}">
                <a16:creationId xmlns:a16="http://schemas.microsoft.com/office/drawing/2014/main" id="{6C32280A-9182-5D0A-2CEF-CC3D9B19D6E5}"/>
              </a:ext>
            </a:extLst>
          </p:cNvPr>
          <p:cNvSpPr/>
          <p:nvPr/>
        </p:nvSpPr>
        <p:spPr>
          <a:xfrm flipV="1">
            <a:off x="10017002" y="62752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5F89159A-86F3-6569-CFDB-250DF57C027A}"/>
              </a:ext>
            </a:extLst>
          </p:cNvPr>
          <p:cNvSpPr txBox="1"/>
          <p:nvPr/>
        </p:nvSpPr>
        <p:spPr>
          <a:xfrm>
            <a:off x="10001865" y="5818055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・データベースに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Insert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する際は</a:t>
            </a:r>
            <a:r>
              <a:rPr lang="en-US" altLang="ko-KR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Prepared Statement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で処理して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XSS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31" name="AutoShape 28">
            <a:extLst>
              <a:ext uri="{FF2B5EF4-FFF2-40B4-BE49-F238E27FC236}">
                <a16:creationId xmlns:a16="http://schemas.microsoft.com/office/drawing/2014/main" id="{F74D8FDC-6E56-1A9F-8B23-A30B95CB3328}"/>
              </a:ext>
            </a:extLst>
          </p:cNvPr>
          <p:cNvSpPr/>
          <p:nvPr/>
        </p:nvSpPr>
        <p:spPr>
          <a:xfrm flipV="1">
            <a:off x="10017002" y="68848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3ACE0E46-FF90-6F71-1095-B1034CC29D8F}"/>
              </a:ext>
            </a:extLst>
          </p:cNvPr>
          <p:cNvSpPr txBox="1"/>
          <p:nvPr/>
        </p:nvSpPr>
        <p:spPr>
          <a:xfrm>
            <a:off x="10001865" y="6427655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や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SQL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インジェクションを防止して処理されるようにしました。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B83DEE-3DA9-2631-0C18-27D1106FB7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37443"/>
            <a:ext cx="7467600" cy="3731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76BC417-5616-BF63-6F9A-20C755C9EC9C}"/>
              </a:ext>
            </a:extLst>
          </p:cNvPr>
          <p:cNvSpPr/>
          <p:nvPr/>
        </p:nvSpPr>
        <p:spPr>
          <a:xfrm>
            <a:off x="7677997" y="2129887"/>
            <a:ext cx="75891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278C5C-9325-E91A-E54C-B64CC3741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03698"/>
            <a:ext cx="7467599" cy="18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2F463D-53B0-A6B0-1056-4BA4D403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862BF8-F333-3CA3-CBA0-7B25DF23FF59}"/>
              </a:ext>
            </a:extLst>
          </p:cNvPr>
          <p:cNvSpPr/>
          <p:nvPr/>
        </p:nvSpPr>
        <p:spPr>
          <a:xfrm>
            <a:off x="250720" y="647700"/>
            <a:ext cx="60738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6D2AF11-2419-5312-8565-BD0EEF54FD0D}"/>
              </a:ext>
            </a:extLst>
          </p:cNvPr>
          <p:cNvSpPr txBox="1"/>
          <p:nvPr/>
        </p:nvSpPr>
        <p:spPr>
          <a:xfrm>
            <a:off x="314232" y="190500"/>
            <a:ext cx="6010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03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実装 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投稿の閲覧＆編集＆削除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(CRUD)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364CE113-4AE7-4664-7EAA-AD911125A46C}"/>
              </a:ext>
            </a:extLst>
          </p:cNvPr>
          <p:cNvGrpSpPr/>
          <p:nvPr/>
        </p:nvGrpSpPr>
        <p:grpSpPr>
          <a:xfrm>
            <a:off x="9836729" y="1161700"/>
            <a:ext cx="7467600" cy="5246556"/>
            <a:chOff x="0" y="0"/>
            <a:chExt cx="1796054" cy="1909732"/>
          </a:xfrm>
        </p:grpSpPr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8463A59-43FE-B7A9-C892-C5A5E8EE6737}"/>
                </a:ext>
              </a:extLst>
            </p:cNvPr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MS PMincho" panose="02020600040205080304" pitchFamily="18" charset="-128"/>
              </a:endParaRPr>
            </a:p>
          </p:txBody>
        </p:sp>
        <p:sp>
          <p:nvSpPr>
            <p:cNvPr id="59" name="TextBox 22">
              <a:extLst>
                <a:ext uri="{FF2B5EF4-FFF2-40B4-BE49-F238E27FC236}">
                  <a16:creationId xmlns:a16="http://schemas.microsoft.com/office/drawing/2014/main" id="{3D284D7F-3D86-0C0B-A7D2-A07D7ABC51A5}"/>
                </a:ext>
              </a:extLst>
            </p:cNvPr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dirty="0">
                <a:latin typeface="MS PMincho" panose="02020600040205080304" pitchFamily="18" charset="-128"/>
              </a:endParaRPr>
            </a:p>
          </p:txBody>
        </p:sp>
      </p:grpSp>
      <p:sp>
        <p:nvSpPr>
          <p:cNvPr id="60" name="AutoShape 28">
            <a:extLst>
              <a:ext uri="{FF2B5EF4-FFF2-40B4-BE49-F238E27FC236}">
                <a16:creationId xmlns:a16="http://schemas.microsoft.com/office/drawing/2014/main" id="{D75D74F8-5734-6469-4C4D-FB8F0D5B5EFA}"/>
              </a:ext>
            </a:extLst>
          </p:cNvPr>
          <p:cNvSpPr/>
          <p:nvPr/>
        </p:nvSpPr>
        <p:spPr>
          <a:xfrm flipV="1">
            <a:off x="10023929" y="18362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59D78927-0127-31BD-161C-F0AEE7501F97}"/>
              </a:ext>
            </a:extLst>
          </p:cNvPr>
          <p:cNvSpPr txBox="1"/>
          <p:nvPr/>
        </p:nvSpPr>
        <p:spPr>
          <a:xfrm>
            <a:off x="10008791" y="1379055"/>
            <a:ext cx="729553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・投稿を閲覧すると「投稿タイトル」、「ブログロゴ」、「投稿日」、「閲覧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6" name="AutoShape 28">
            <a:extLst>
              <a:ext uri="{FF2B5EF4-FFF2-40B4-BE49-F238E27FC236}">
                <a16:creationId xmlns:a16="http://schemas.microsoft.com/office/drawing/2014/main" id="{E8281DB8-9EC5-1745-95F6-AE0EEAA4EBDD}"/>
              </a:ext>
            </a:extLst>
          </p:cNvPr>
          <p:cNvSpPr/>
          <p:nvPr/>
        </p:nvSpPr>
        <p:spPr>
          <a:xfrm flipV="1">
            <a:off x="10023929" y="24458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2C956194-E78C-D106-A054-80EA72DCA540}"/>
              </a:ext>
            </a:extLst>
          </p:cNvPr>
          <p:cNvSpPr txBox="1"/>
          <p:nvPr/>
        </p:nvSpPr>
        <p:spPr>
          <a:xfrm>
            <a:off x="10008792" y="1988655"/>
            <a:ext cx="7066936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数」、「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URL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コピー」、「投稿内容」、「コメント」、「いいね」、「以前の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9" name="AutoShape 28">
            <a:extLst>
              <a:ext uri="{FF2B5EF4-FFF2-40B4-BE49-F238E27FC236}">
                <a16:creationId xmlns:a16="http://schemas.microsoft.com/office/drawing/2014/main" id="{5B61DB25-94F2-1CCD-907A-030D8CFAF5E0}"/>
              </a:ext>
            </a:extLst>
          </p:cNvPr>
          <p:cNvSpPr/>
          <p:nvPr/>
        </p:nvSpPr>
        <p:spPr>
          <a:xfrm flipV="1">
            <a:off x="10023929" y="30554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DE344A3C-C73D-15DF-B3D7-C94FAE9E5474}"/>
              </a:ext>
            </a:extLst>
          </p:cNvPr>
          <p:cNvSpPr txBox="1"/>
          <p:nvPr/>
        </p:nvSpPr>
        <p:spPr>
          <a:xfrm>
            <a:off x="10008791" y="2598255"/>
            <a:ext cx="7066935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投稿」、「次の投稿」が表示され、自分のブログの場合は「編集」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1" name="AutoShape 28">
            <a:extLst>
              <a:ext uri="{FF2B5EF4-FFF2-40B4-BE49-F238E27FC236}">
                <a16:creationId xmlns:a16="http://schemas.microsoft.com/office/drawing/2014/main" id="{24859C6E-8B3A-88C5-240B-AA1806035721}"/>
              </a:ext>
            </a:extLst>
          </p:cNvPr>
          <p:cNvSpPr/>
          <p:nvPr/>
        </p:nvSpPr>
        <p:spPr>
          <a:xfrm flipV="1">
            <a:off x="10023929" y="36650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30">
            <a:extLst>
              <a:ext uri="{FF2B5EF4-FFF2-40B4-BE49-F238E27FC236}">
                <a16:creationId xmlns:a16="http://schemas.microsoft.com/office/drawing/2014/main" id="{0B2CC267-9275-CF50-F4A0-4C303F7189BD}"/>
              </a:ext>
            </a:extLst>
          </p:cNvPr>
          <p:cNvSpPr txBox="1"/>
          <p:nvPr/>
        </p:nvSpPr>
        <p:spPr>
          <a:xfrm>
            <a:off x="10008792" y="3207855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ボタンと「削除」ボタンも表示されます。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3" name="AutoShape 28">
            <a:extLst>
              <a:ext uri="{FF2B5EF4-FFF2-40B4-BE49-F238E27FC236}">
                <a16:creationId xmlns:a16="http://schemas.microsoft.com/office/drawing/2014/main" id="{7E170AEF-D878-2F7C-1213-1EF1A361C872}"/>
              </a:ext>
            </a:extLst>
          </p:cNvPr>
          <p:cNvSpPr/>
          <p:nvPr/>
        </p:nvSpPr>
        <p:spPr>
          <a:xfrm flipV="1">
            <a:off x="10023929" y="42746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4" name="TextBox 30">
            <a:extLst>
              <a:ext uri="{FF2B5EF4-FFF2-40B4-BE49-F238E27FC236}">
                <a16:creationId xmlns:a16="http://schemas.microsoft.com/office/drawing/2014/main" id="{17F955A2-933B-80F7-CB59-9371F922166F}"/>
              </a:ext>
            </a:extLst>
          </p:cNvPr>
          <p:cNvSpPr txBox="1"/>
          <p:nvPr/>
        </p:nvSpPr>
        <p:spPr>
          <a:xfrm>
            <a:off x="10008791" y="3817454"/>
            <a:ext cx="7143137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・「編集」ボタンをクリックすると、その投稿のタイトルと内容が呼び出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5" name="AutoShape 28">
            <a:extLst>
              <a:ext uri="{FF2B5EF4-FFF2-40B4-BE49-F238E27FC236}">
                <a16:creationId xmlns:a16="http://schemas.microsoft.com/office/drawing/2014/main" id="{788E654E-FA27-5752-F6BC-48819F3E9780}"/>
              </a:ext>
            </a:extLst>
          </p:cNvPr>
          <p:cNvSpPr/>
          <p:nvPr/>
        </p:nvSpPr>
        <p:spPr>
          <a:xfrm flipV="1">
            <a:off x="10023929" y="48842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6" name="TextBox 30">
            <a:extLst>
              <a:ext uri="{FF2B5EF4-FFF2-40B4-BE49-F238E27FC236}">
                <a16:creationId xmlns:a16="http://schemas.microsoft.com/office/drawing/2014/main" id="{B92CD675-06C9-9EC5-A312-81BC1506573D}"/>
              </a:ext>
            </a:extLst>
          </p:cNvPr>
          <p:cNvSpPr txBox="1"/>
          <p:nvPr/>
        </p:nvSpPr>
        <p:spPr>
          <a:xfrm>
            <a:off x="10008792" y="4427055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されて入力されるようにしました。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AB0C2919-D586-8252-7BD3-65E8A4B70D62}"/>
              </a:ext>
            </a:extLst>
          </p:cNvPr>
          <p:cNvSpPr txBox="1"/>
          <p:nvPr/>
        </p:nvSpPr>
        <p:spPr>
          <a:xfrm>
            <a:off x="892282" y="770952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投稿閲覧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E89C59C3-8D22-FC34-AAC6-38AA7919992B}"/>
              </a:ext>
            </a:extLst>
          </p:cNvPr>
          <p:cNvSpPr txBox="1"/>
          <p:nvPr/>
        </p:nvSpPr>
        <p:spPr>
          <a:xfrm>
            <a:off x="892282" y="4504752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投稿編集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27" name="AutoShape 28">
            <a:extLst>
              <a:ext uri="{FF2B5EF4-FFF2-40B4-BE49-F238E27FC236}">
                <a16:creationId xmlns:a16="http://schemas.microsoft.com/office/drawing/2014/main" id="{25C967D3-F6FF-3BEA-C7CB-813950EDB223}"/>
              </a:ext>
            </a:extLst>
          </p:cNvPr>
          <p:cNvSpPr/>
          <p:nvPr/>
        </p:nvSpPr>
        <p:spPr>
          <a:xfrm flipV="1">
            <a:off x="10023929" y="54938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2FE9A8C5-E44F-588A-E65E-E827389F5FF2}"/>
              </a:ext>
            </a:extLst>
          </p:cNvPr>
          <p:cNvSpPr txBox="1"/>
          <p:nvPr/>
        </p:nvSpPr>
        <p:spPr>
          <a:xfrm>
            <a:off x="10008792" y="5036655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・「削除」ボタンをクリックすると、ユーザーが「確認」をクリックした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29" name="AutoShape 28">
            <a:extLst>
              <a:ext uri="{FF2B5EF4-FFF2-40B4-BE49-F238E27FC236}">
                <a16:creationId xmlns:a16="http://schemas.microsoft.com/office/drawing/2014/main" id="{E63D396D-2950-1D01-2656-98A0BAC1C77F}"/>
              </a:ext>
            </a:extLst>
          </p:cNvPr>
          <p:cNvSpPr/>
          <p:nvPr/>
        </p:nvSpPr>
        <p:spPr>
          <a:xfrm flipV="1">
            <a:off x="10023929" y="6103455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EE8701D-958B-DDFF-0B1B-70B405D87E97}"/>
              </a:ext>
            </a:extLst>
          </p:cNvPr>
          <p:cNvSpPr txBox="1"/>
          <p:nvPr/>
        </p:nvSpPr>
        <p:spPr>
          <a:xfrm>
            <a:off x="10008792" y="5646255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場合にのみ投稿が削除されるようにしました。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C78502-AA12-BB7E-2F57-E744D57D448E}"/>
              </a:ext>
            </a:extLst>
          </p:cNvPr>
          <p:cNvGrpSpPr/>
          <p:nvPr/>
        </p:nvGrpSpPr>
        <p:grpSpPr>
          <a:xfrm>
            <a:off x="892281" y="1228156"/>
            <a:ext cx="7565919" cy="3088658"/>
            <a:chOff x="76200" y="1104900"/>
            <a:chExt cx="7543801" cy="365759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21B63C2-13BC-3898-4EE6-9D1E6174815B}"/>
                </a:ext>
              </a:extLst>
            </p:cNvPr>
            <p:cNvGrpSpPr/>
            <p:nvPr/>
          </p:nvGrpSpPr>
          <p:grpSpPr>
            <a:xfrm>
              <a:off x="98320" y="1137813"/>
              <a:ext cx="7521681" cy="3624683"/>
              <a:chOff x="98320" y="1137813"/>
              <a:chExt cx="10312931" cy="613682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5C9FF9F-C907-866C-5C30-72B506BA2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20" y="1137813"/>
                <a:ext cx="10312930" cy="4369025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6E235CE-F888-C023-6BB1-DD224727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361" y="5483841"/>
                <a:ext cx="10311890" cy="1790792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9F28D4-F1F9-A56A-66F8-86D08268FA01}"/>
                </a:ext>
              </a:extLst>
            </p:cNvPr>
            <p:cNvSpPr/>
            <p:nvPr/>
          </p:nvSpPr>
          <p:spPr>
            <a:xfrm>
              <a:off x="228600" y="1181100"/>
              <a:ext cx="1600200" cy="2196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934939-A2CD-EFEF-9FB8-05AF43A38895}"/>
                </a:ext>
              </a:extLst>
            </p:cNvPr>
            <p:cNvSpPr/>
            <p:nvPr/>
          </p:nvSpPr>
          <p:spPr>
            <a:xfrm>
              <a:off x="228600" y="1562100"/>
              <a:ext cx="18288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91D7DCB-0DD6-F2E4-780F-5E2CDD9664C1}"/>
                </a:ext>
              </a:extLst>
            </p:cNvPr>
            <p:cNvSpPr/>
            <p:nvPr/>
          </p:nvSpPr>
          <p:spPr>
            <a:xfrm>
              <a:off x="6553200" y="1571056"/>
              <a:ext cx="8382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8FA333-421B-EB31-AE3F-A83B963FF50D}"/>
                </a:ext>
              </a:extLst>
            </p:cNvPr>
            <p:cNvSpPr/>
            <p:nvPr/>
          </p:nvSpPr>
          <p:spPr>
            <a:xfrm>
              <a:off x="228600" y="1943100"/>
              <a:ext cx="2057400" cy="13224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2C62508-6B80-F7CE-7079-709DB791B8FC}"/>
                </a:ext>
              </a:extLst>
            </p:cNvPr>
            <p:cNvSpPr/>
            <p:nvPr/>
          </p:nvSpPr>
          <p:spPr>
            <a:xfrm>
              <a:off x="98319" y="3681608"/>
              <a:ext cx="739881" cy="3891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4EF754-6F1E-25C0-3FBD-87E21FDE43D3}"/>
                </a:ext>
              </a:extLst>
            </p:cNvPr>
            <p:cNvSpPr/>
            <p:nvPr/>
          </p:nvSpPr>
          <p:spPr>
            <a:xfrm>
              <a:off x="98318" y="4173219"/>
              <a:ext cx="968482" cy="2082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D577DAC-4804-4A69-23F6-B1CA853D3ABF}"/>
                </a:ext>
              </a:extLst>
            </p:cNvPr>
            <p:cNvSpPr/>
            <p:nvPr/>
          </p:nvSpPr>
          <p:spPr>
            <a:xfrm>
              <a:off x="6400800" y="4186802"/>
              <a:ext cx="1143000" cy="179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C5CD8F9-6919-A018-D0F8-E52D540FE1DB}"/>
                </a:ext>
              </a:extLst>
            </p:cNvPr>
            <p:cNvSpPr/>
            <p:nvPr/>
          </p:nvSpPr>
          <p:spPr>
            <a:xfrm>
              <a:off x="76200" y="1104900"/>
              <a:ext cx="7543800" cy="36575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EA31EA5-0C4F-282F-EE6C-743CB2AE9DF2}"/>
                </a:ext>
              </a:extLst>
            </p:cNvPr>
            <p:cNvSpPr/>
            <p:nvPr/>
          </p:nvSpPr>
          <p:spPr>
            <a:xfrm>
              <a:off x="6711484" y="3771900"/>
              <a:ext cx="857912" cy="228600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A1552F0-88F1-3630-85F3-883B9A116A29}"/>
                </a:ext>
              </a:extLst>
            </p:cNvPr>
            <p:cNvCxnSpPr>
              <a:cxnSpLocks/>
            </p:cNvCxnSpPr>
            <p:nvPr/>
          </p:nvCxnSpPr>
          <p:spPr>
            <a:xfrm>
              <a:off x="7143088" y="3778961"/>
              <a:ext cx="0" cy="2286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981C7497-9B38-3359-E73A-6FEC479304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93089"/>
            <a:ext cx="7619998" cy="308865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3DD7C16-3DA9-60DE-6A21-4FB1E09FD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8667673"/>
            <a:ext cx="7619999" cy="1505027"/>
          </a:xfrm>
          <a:prstGeom prst="rect">
            <a:avLst/>
          </a:prstGeom>
        </p:spPr>
      </p:pic>
      <p:sp>
        <p:nvSpPr>
          <p:cNvPr id="49" name="TextBox 26">
            <a:extLst>
              <a:ext uri="{FF2B5EF4-FFF2-40B4-BE49-F238E27FC236}">
                <a16:creationId xmlns:a16="http://schemas.microsoft.com/office/drawing/2014/main" id="{1B5931D9-224B-1C1D-D4F0-22234659D229}"/>
              </a:ext>
            </a:extLst>
          </p:cNvPr>
          <p:cNvSpPr txBox="1"/>
          <p:nvPr/>
        </p:nvSpPr>
        <p:spPr>
          <a:xfrm>
            <a:off x="838200" y="8179336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投稿削除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D23CA0-645F-5C67-4B77-BF95A666B77B}"/>
              </a:ext>
            </a:extLst>
          </p:cNvPr>
          <p:cNvSpPr/>
          <p:nvPr/>
        </p:nvSpPr>
        <p:spPr>
          <a:xfrm>
            <a:off x="4419601" y="3435090"/>
            <a:ext cx="340962" cy="238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2DCBB4-5C88-211F-21E2-5166892544AF}"/>
              </a:ext>
            </a:extLst>
          </p:cNvPr>
          <p:cNvSpPr/>
          <p:nvPr/>
        </p:nvSpPr>
        <p:spPr>
          <a:xfrm>
            <a:off x="1120882" y="8848152"/>
            <a:ext cx="2536718" cy="304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46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360ADC-5B42-3B01-45C4-DD43123A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DB08EAC-1CE7-EDB6-F8F5-D8D1DE653A89}"/>
              </a:ext>
            </a:extLst>
          </p:cNvPr>
          <p:cNvSpPr/>
          <p:nvPr/>
        </p:nvSpPr>
        <p:spPr>
          <a:xfrm>
            <a:off x="250720" y="800100"/>
            <a:ext cx="43212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7B3D6DB-2043-0596-0490-A5BF1F10D95C}"/>
              </a:ext>
            </a:extLst>
          </p:cNvPr>
          <p:cNvSpPr txBox="1"/>
          <p:nvPr/>
        </p:nvSpPr>
        <p:spPr>
          <a:xfrm>
            <a:off x="314232" y="218104"/>
            <a:ext cx="42577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03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実装 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コメント＆返信コメント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B0C17225-35F5-045A-9EAF-ED830DF0CDEE}"/>
              </a:ext>
            </a:extLst>
          </p:cNvPr>
          <p:cNvGrpSpPr/>
          <p:nvPr/>
        </p:nvGrpSpPr>
        <p:grpSpPr>
          <a:xfrm>
            <a:off x="9984507" y="1282400"/>
            <a:ext cx="7467600" cy="4709691"/>
            <a:chOff x="0" y="0"/>
            <a:chExt cx="1796054" cy="1909732"/>
          </a:xfrm>
        </p:grpSpPr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ED6534C0-DDEC-E1AF-5385-E44F34890624}"/>
                </a:ext>
              </a:extLst>
            </p:cNvPr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MS PMincho" panose="02020600040205080304" pitchFamily="18" charset="-128"/>
              </a:endParaRPr>
            </a:p>
          </p:txBody>
        </p:sp>
        <p:sp>
          <p:nvSpPr>
            <p:cNvPr id="59" name="TextBox 22">
              <a:extLst>
                <a:ext uri="{FF2B5EF4-FFF2-40B4-BE49-F238E27FC236}">
                  <a16:creationId xmlns:a16="http://schemas.microsoft.com/office/drawing/2014/main" id="{DB052234-F4EC-8608-546D-3C31FB86DBB5}"/>
                </a:ext>
              </a:extLst>
            </p:cNvPr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dirty="0">
                <a:latin typeface="MS PMincho" panose="02020600040205080304" pitchFamily="18" charset="-128"/>
              </a:endParaRPr>
            </a:p>
          </p:txBody>
        </p:sp>
      </p:grpSp>
      <p:sp>
        <p:nvSpPr>
          <p:cNvPr id="60" name="AutoShape 28">
            <a:extLst>
              <a:ext uri="{FF2B5EF4-FFF2-40B4-BE49-F238E27FC236}">
                <a16:creationId xmlns:a16="http://schemas.microsoft.com/office/drawing/2014/main" id="{165DAE83-F8FB-56D7-7080-0B3F5FA131FD}"/>
              </a:ext>
            </a:extLst>
          </p:cNvPr>
          <p:cNvSpPr/>
          <p:nvPr/>
        </p:nvSpPr>
        <p:spPr>
          <a:xfrm flipV="1">
            <a:off x="10171707" y="1956956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FBD32F04-E3BE-1900-24E8-5EEC0E151042}"/>
              </a:ext>
            </a:extLst>
          </p:cNvPr>
          <p:cNvSpPr txBox="1"/>
          <p:nvPr/>
        </p:nvSpPr>
        <p:spPr>
          <a:xfrm>
            <a:off x="10156569" y="1499756"/>
            <a:ext cx="729553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・未ログイン状態では、コメントを閲覧のみ可能に設定しました。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6" name="AutoShape 28">
            <a:extLst>
              <a:ext uri="{FF2B5EF4-FFF2-40B4-BE49-F238E27FC236}">
                <a16:creationId xmlns:a16="http://schemas.microsoft.com/office/drawing/2014/main" id="{A1F1DB7F-058F-AAEC-7E4B-EAD6BB2BD4C2}"/>
              </a:ext>
            </a:extLst>
          </p:cNvPr>
          <p:cNvSpPr/>
          <p:nvPr/>
        </p:nvSpPr>
        <p:spPr>
          <a:xfrm flipV="1">
            <a:off x="10171707" y="2566556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5AC34DCE-462F-1C12-8962-852688A27AF0}"/>
              </a:ext>
            </a:extLst>
          </p:cNvPr>
          <p:cNvSpPr txBox="1"/>
          <p:nvPr/>
        </p:nvSpPr>
        <p:spPr>
          <a:xfrm>
            <a:off x="10156570" y="2109356"/>
            <a:ext cx="7066936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・ログイン状態では、コメントや返信コメントの作成が可能にしました。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9" name="AutoShape 28">
            <a:extLst>
              <a:ext uri="{FF2B5EF4-FFF2-40B4-BE49-F238E27FC236}">
                <a16:creationId xmlns:a16="http://schemas.microsoft.com/office/drawing/2014/main" id="{B9F2AF78-2E1E-09AA-6A7C-E20E9D604897}"/>
              </a:ext>
            </a:extLst>
          </p:cNvPr>
          <p:cNvSpPr/>
          <p:nvPr/>
        </p:nvSpPr>
        <p:spPr>
          <a:xfrm flipV="1">
            <a:off x="10171707" y="3176156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002A2D9B-352C-C006-9404-9CAD68D387EA}"/>
              </a:ext>
            </a:extLst>
          </p:cNvPr>
          <p:cNvSpPr txBox="1"/>
          <p:nvPr/>
        </p:nvSpPr>
        <p:spPr>
          <a:xfrm>
            <a:off x="10156569" y="2718956"/>
            <a:ext cx="7066935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・コメントと返信コメントの登録時には、クライアント側で入力検査を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1" name="AutoShape 28">
            <a:extLst>
              <a:ext uri="{FF2B5EF4-FFF2-40B4-BE49-F238E27FC236}">
                <a16:creationId xmlns:a16="http://schemas.microsoft.com/office/drawing/2014/main" id="{48B4084B-D4C9-D81E-C970-7EBF6423A28B}"/>
              </a:ext>
            </a:extLst>
          </p:cNvPr>
          <p:cNvSpPr/>
          <p:nvPr/>
        </p:nvSpPr>
        <p:spPr>
          <a:xfrm flipV="1">
            <a:off x="10171707" y="3785756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30">
            <a:extLst>
              <a:ext uri="{FF2B5EF4-FFF2-40B4-BE49-F238E27FC236}">
                <a16:creationId xmlns:a16="http://schemas.microsoft.com/office/drawing/2014/main" id="{89A89649-1A18-D1AC-8069-D6DE99E7304C}"/>
              </a:ext>
            </a:extLst>
          </p:cNvPr>
          <p:cNvSpPr txBox="1"/>
          <p:nvPr/>
        </p:nvSpPr>
        <p:spPr>
          <a:xfrm>
            <a:off x="10156570" y="3328556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行った後、サーバー側で再度検査し、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HTML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エンティティ処理を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3" name="AutoShape 28">
            <a:extLst>
              <a:ext uri="{FF2B5EF4-FFF2-40B4-BE49-F238E27FC236}">
                <a16:creationId xmlns:a16="http://schemas.microsoft.com/office/drawing/2014/main" id="{4D87F899-D1F3-1BEB-2E7B-BF089FE08A0B}"/>
              </a:ext>
            </a:extLst>
          </p:cNvPr>
          <p:cNvSpPr/>
          <p:nvPr/>
        </p:nvSpPr>
        <p:spPr>
          <a:xfrm flipV="1">
            <a:off x="10171707" y="4395356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4" name="TextBox 30">
            <a:extLst>
              <a:ext uri="{FF2B5EF4-FFF2-40B4-BE49-F238E27FC236}">
                <a16:creationId xmlns:a16="http://schemas.microsoft.com/office/drawing/2014/main" id="{51C41583-717D-9D4B-B740-D90C2102DA0A}"/>
              </a:ext>
            </a:extLst>
          </p:cNvPr>
          <p:cNvSpPr txBox="1"/>
          <p:nvPr/>
        </p:nvSpPr>
        <p:spPr>
          <a:xfrm>
            <a:off x="10156570" y="3938156"/>
            <a:ext cx="6324600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行った上で登録されるようにしました。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5" name="AutoShape 28">
            <a:extLst>
              <a:ext uri="{FF2B5EF4-FFF2-40B4-BE49-F238E27FC236}">
                <a16:creationId xmlns:a16="http://schemas.microsoft.com/office/drawing/2014/main" id="{28EB1B7A-CDA4-4E93-2857-135A3380843C}"/>
              </a:ext>
            </a:extLst>
          </p:cNvPr>
          <p:cNvSpPr/>
          <p:nvPr/>
        </p:nvSpPr>
        <p:spPr>
          <a:xfrm flipV="1">
            <a:off x="10171707" y="5004956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6" name="TextBox 30">
            <a:extLst>
              <a:ext uri="{FF2B5EF4-FFF2-40B4-BE49-F238E27FC236}">
                <a16:creationId xmlns:a16="http://schemas.microsoft.com/office/drawing/2014/main" id="{F8E3B338-36AB-64A2-00E1-8B7C3FFE0ACB}"/>
              </a:ext>
            </a:extLst>
          </p:cNvPr>
          <p:cNvSpPr txBox="1"/>
          <p:nvPr/>
        </p:nvSpPr>
        <p:spPr>
          <a:xfrm>
            <a:off x="10156570" y="4547756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・コメント作成時には、非同期でコメントリストを再読み込みするよう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D8274B66-DF8D-70EC-1789-8A83BD3A7005}"/>
              </a:ext>
            </a:extLst>
          </p:cNvPr>
          <p:cNvSpPr txBox="1"/>
          <p:nvPr/>
        </p:nvSpPr>
        <p:spPr>
          <a:xfrm>
            <a:off x="838203" y="876300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未ログイン状態のコメントエリア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E1C177EC-77CE-AD64-8990-542E390EF097}"/>
              </a:ext>
            </a:extLst>
          </p:cNvPr>
          <p:cNvSpPr txBox="1"/>
          <p:nvPr/>
        </p:nvSpPr>
        <p:spPr>
          <a:xfrm>
            <a:off x="838201" y="4109521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ログイン状態のコメントエリア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27" name="AutoShape 28">
            <a:extLst>
              <a:ext uri="{FF2B5EF4-FFF2-40B4-BE49-F238E27FC236}">
                <a16:creationId xmlns:a16="http://schemas.microsoft.com/office/drawing/2014/main" id="{C7C2FE31-4AC7-33A9-BAF2-40CF654F705C}"/>
              </a:ext>
            </a:extLst>
          </p:cNvPr>
          <p:cNvSpPr/>
          <p:nvPr/>
        </p:nvSpPr>
        <p:spPr>
          <a:xfrm flipV="1">
            <a:off x="10171707" y="5614556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85740AC8-DE39-82AA-C095-BE17CC9E0671}"/>
              </a:ext>
            </a:extLst>
          </p:cNvPr>
          <p:cNvSpPr txBox="1"/>
          <p:nvPr/>
        </p:nvSpPr>
        <p:spPr>
          <a:xfrm>
            <a:off x="10156570" y="5157356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にしました。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91FB6-5797-999B-EA3E-317848618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276266"/>
            <a:ext cx="7696201" cy="27242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200DF6-C8B7-FE90-BB08-B8B593F3C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507483"/>
            <a:ext cx="7696201" cy="3074417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E915934D-D846-FAB3-FA69-AD07E5649219}"/>
              </a:ext>
            </a:extLst>
          </p:cNvPr>
          <p:cNvSpPr txBox="1"/>
          <p:nvPr/>
        </p:nvSpPr>
        <p:spPr>
          <a:xfrm>
            <a:off x="838203" y="7648352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返信コメントのエリア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AFE30F-03F7-D024-8ADF-4EAB8B096FDE}"/>
              </a:ext>
            </a:extLst>
          </p:cNvPr>
          <p:cNvSpPr/>
          <p:nvPr/>
        </p:nvSpPr>
        <p:spPr>
          <a:xfrm>
            <a:off x="990606" y="4991100"/>
            <a:ext cx="7432961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121BEB-79B1-98D9-E4BA-D27A9EED5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105552"/>
            <a:ext cx="7696201" cy="18820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20888C-4059-B683-172B-A0F3B5974298}"/>
              </a:ext>
            </a:extLst>
          </p:cNvPr>
          <p:cNvSpPr/>
          <p:nvPr/>
        </p:nvSpPr>
        <p:spPr>
          <a:xfrm>
            <a:off x="7696203" y="5585691"/>
            <a:ext cx="773545" cy="167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1343B1-6E52-720B-3D0C-006A16246D92}"/>
              </a:ext>
            </a:extLst>
          </p:cNvPr>
          <p:cNvSpPr/>
          <p:nvPr/>
        </p:nvSpPr>
        <p:spPr>
          <a:xfrm>
            <a:off x="2576948" y="5992091"/>
            <a:ext cx="277091" cy="147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29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9D64ED-B23A-40FB-8A95-D3B8475E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9F66993-02F1-B78C-DA47-1EA02591F84A}"/>
              </a:ext>
            </a:extLst>
          </p:cNvPr>
          <p:cNvSpPr/>
          <p:nvPr/>
        </p:nvSpPr>
        <p:spPr>
          <a:xfrm>
            <a:off x="250720" y="876300"/>
            <a:ext cx="3886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93A45EC-1D2C-3EB5-A579-1BED3784E014}"/>
              </a:ext>
            </a:extLst>
          </p:cNvPr>
          <p:cNvSpPr txBox="1"/>
          <p:nvPr/>
        </p:nvSpPr>
        <p:spPr>
          <a:xfrm>
            <a:off x="314232" y="294304"/>
            <a:ext cx="49435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03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実装 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ページネーション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AECDAFA8-A9F9-A312-1F28-2C472D46DFD5}"/>
              </a:ext>
            </a:extLst>
          </p:cNvPr>
          <p:cNvGrpSpPr/>
          <p:nvPr/>
        </p:nvGrpSpPr>
        <p:grpSpPr>
          <a:xfrm>
            <a:off x="9448800" y="1493967"/>
            <a:ext cx="7467600" cy="4648200"/>
            <a:chOff x="0" y="0"/>
            <a:chExt cx="1796054" cy="1909732"/>
          </a:xfrm>
        </p:grpSpPr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7E765B65-520B-DCF9-1D6E-6372C847A0E2}"/>
                </a:ext>
              </a:extLst>
            </p:cNvPr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MS PMincho" panose="02020600040205080304" pitchFamily="18" charset="-128"/>
              </a:endParaRPr>
            </a:p>
          </p:txBody>
        </p:sp>
        <p:sp>
          <p:nvSpPr>
            <p:cNvPr id="59" name="TextBox 22">
              <a:extLst>
                <a:ext uri="{FF2B5EF4-FFF2-40B4-BE49-F238E27FC236}">
                  <a16:creationId xmlns:a16="http://schemas.microsoft.com/office/drawing/2014/main" id="{038846A3-0B9D-CE48-6FAF-898F5B19FA8F}"/>
                </a:ext>
              </a:extLst>
            </p:cNvPr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dirty="0">
                <a:latin typeface="MS PMincho" panose="02020600040205080304" pitchFamily="18" charset="-128"/>
              </a:endParaRPr>
            </a:p>
          </p:txBody>
        </p:sp>
      </p:grpSp>
      <p:sp>
        <p:nvSpPr>
          <p:cNvPr id="60" name="AutoShape 28">
            <a:extLst>
              <a:ext uri="{FF2B5EF4-FFF2-40B4-BE49-F238E27FC236}">
                <a16:creationId xmlns:a16="http://schemas.microsoft.com/office/drawing/2014/main" id="{C9E39E4D-DB29-4D38-FAF3-2788FB4CCBEB}"/>
              </a:ext>
            </a:extLst>
          </p:cNvPr>
          <p:cNvSpPr/>
          <p:nvPr/>
        </p:nvSpPr>
        <p:spPr>
          <a:xfrm flipV="1">
            <a:off x="9636000" y="2168522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3D5B471E-C5E0-06A6-C9F1-F09BF11C3B2F}"/>
              </a:ext>
            </a:extLst>
          </p:cNvPr>
          <p:cNvSpPr txBox="1"/>
          <p:nvPr/>
        </p:nvSpPr>
        <p:spPr>
          <a:xfrm>
            <a:off x="9620862" y="1711322"/>
            <a:ext cx="729553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・５つのページ番号を超える場合、「次へ」ボタンが表示されます。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6" name="AutoShape 28">
            <a:extLst>
              <a:ext uri="{FF2B5EF4-FFF2-40B4-BE49-F238E27FC236}">
                <a16:creationId xmlns:a16="http://schemas.microsoft.com/office/drawing/2014/main" id="{FB09F872-236B-AF54-0471-359BBEBDD945}"/>
              </a:ext>
            </a:extLst>
          </p:cNvPr>
          <p:cNvSpPr/>
          <p:nvPr/>
        </p:nvSpPr>
        <p:spPr>
          <a:xfrm flipV="1">
            <a:off x="9636000" y="2778122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79B04DA5-D8E1-A762-5050-1DCD2CEA9126}"/>
              </a:ext>
            </a:extLst>
          </p:cNvPr>
          <p:cNvSpPr txBox="1"/>
          <p:nvPr/>
        </p:nvSpPr>
        <p:spPr>
          <a:xfrm>
            <a:off x="9620863" y="2320922"/>
            <a:ext cx="7066936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・「次へ」ボタンをクリックすると、次のページングの最初の番号に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9" name="AutoShape 28">
            <a:extLst>
              <a:ext uri="{FF2B5EF4-FFF2-40B4-BE49-F238E27FC236}">
                <a16:creationId xmlns:a16="http://schemas.microsoft.com/office/drawing/2014/main" id="{986B25C6-4988-9A8F-D453-C97B04DB69C8}"/>
              </a:ext>
            </a:extLst>
          </p:cNvPr>
          <p:cNvSpPr/>
          <p:nvPr/>
        </p:nvSpPr>
        <p:spPr>
          <a:xfrm flipV="1">
            <a:off x="9636000" y="3387722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C5B38EF9-EDCF-3F13-71C1-4B6012E34E44}"/>
              </a:ext>
            </a:extLst>
          </p:cNvPr>
          <p:cNvSpPr txBox="1"/>
          <p:nvPr/>
        </p:nvSpPr>
        <p:spPr>
          <a:xfrm>
            <a:off x="9620862" y="2930522"/>
            <a:ext cx="7066935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移動します。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1" name="AutoShape 28">
            <a:extLst>
              <a:ext uri="{FF2B5EF4-FFF2-40B4-BE49-F238E27FC236}">
                <a16:creationId xmlns:a16="http://schemas.microsoft.com/office/drawing/2014/main" id="{32AD7CBD-D663-880F-7324-F9D1CC2367FF}"/>
              </a:ext>
            </a:extLst>
          </p:cNvPr>
          <p:cNvSpPr/>
          <p:nvPr/>
        </p:nvSpPr>
        <p:spPr>
          <a:xfrm flipV="1">
            <a:off x="9636000" y="3997322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30">
            <a:extLst>
              <a:ext uri="{FF2B5EF4-FFF2-40B4-BE49-F238E27FC236}">
                <a16:creationId xmlns:a16="http://schemas.microsoft.com/office/drawing/2014/main" id="{026DAD42-935F-BA7E-C772-8AD2DAF4429C}"/>
              </a:ext>
            </a:extLst>
          </p:cNvPr>
          <p:cNvSpPr txBox="1"/>
          <p:nvPr/>
        </p:nvSpPr>
        <p:spPr>
          <a:xfrm>
            <a:off x="9620863" y="3540122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・「以前」ボタンをクリックすると、前のページングの最後の番号に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3" name="AutoShape 28">
            <a:extLst>
              <a:ext uri="{FF2B5EF4-FFF2-40B4-BE49-F238E27FC236}">
                <a16:creationId xmlns:a16="http://schemas.microsoft.com/office/drawing/2014/main" id="{9E3EB7C6-FE60-2593-7D36-4FC26A7C5D71}"/>
              </a:ext>
            </a:extLst>
          </p:cNvPr>
          <p:cNvSpPr/>
          <p:nvPr/>
        </p:nvSpPr>
        <p:spPr>
          <a:xfrm flipV="1">
            <a:off x="9636000" y="4606922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4" name="TextBox 30">
            <a:extLst>
              <a:ext uri="{FF2B5EF4-FFF2-40B4-BE49-F238E27FC236}">
                <a16:creationId xmlns:a16="http://schemas.microsoft.com/office/drawing/2014/main" id="{9ED58F68-E1BC-C5B3-F3A0-C1FEE7E5DBFD}"/>
              </a:ext>
            </a:extLst>
          </p:cNvPr>
          <p:cNvSpPr txBox="1"/>
          <p:nvPr/>
        </p:nvSpPr>
        <p:spPr>
          <a:xfrm>
            <a:off x="9620863" y="4149722"/>
            <a:ext cx="6324600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移動します。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5" name="AutoShape 28">
            <a:extLst>
              <a:ext uri="{FF2B5EF4-FFF2-40B4-BE49-F238E27FC236}">
                <a16:creationId xmlns:a16="http://schemas.microsoft.com/office/drawing/2014/main" id="{2667028C-7C5C-BC53-3450-4AD46241A095}"/>
              </a:ext>
            </a:extLst>
          </p:cNvPr>
          <p:cNvSpPr/>
          <p:nvPr/>
        </p:nvSpPr>
        <p:spPr>
          <a:xfrm flipV="1">
            <a:off x="9636000" y="5216522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6" name="TextBox 30">
            <a:extLst>
              <a:ext uri="{FF2B5EF4-FFF2-40B4-BE49-F238E27FC236}">
                <a16:creationId xmlns:a16="http://schemas.microsoft.com/office/drawing/2014/main" id="{5A13B458-F223-9164-4A4F-565404D36A78}"/>
              </a:ext>
            </a:extLst>
          </p:cNvPr>
          <p:cNvSpPr txBox="1"/>
          <p:nvPr/>
        </p:nvSpPr>
        <p:spPr>
          <a:xfrm>
            <a:off x="9620863" y="4759322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・ページネーションが設定されている全てのページに同じ方法で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27" name="AutoShape 28">
            <a:extLst>
              <a:ext uri="{FF2B5EF4-FFF2-40B4-BE49-F238E27FC236}">
                <a16:creationId xmlns:a16="http://schemas.microsoft.com/office/drawing/2014/main" id="{870ADE0F-D3FD-6A47-D73F-65CA91784401}"/>
              </a:ext>
            </a:extLst>
          </p:cNvPr>
          <p:cNvSpPr/>
          <p:nvPr/>
        </p:nvSpPr>
        <p:spPr>
          <a:xfrm flipV="1">
            <a:off x="9636000" y="5826122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7B1FCD74-3AB9-ED1B-40B9-B3BDED82BFF0}"/>
              </a:ext>
            </a:extLst>
          </p:cNvPr>
          <p:cNvSpPr txBox="1"/>
          <p:nvPr/>
        </p:nvSpPr>
        <p:spPr>
          <a:xfrm>
            <a:off x="9620863" y="5368922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適用しました。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C07F3B9-FFF2-32F5-CA8E-CA49B8BEF441}"/>
              </a:ext>
            </a:extLst>
          </p:cNvPr>
          <p:cNvGrpSpPr/>
          <p:nvPr/>
        </p:nvGrpSpPr>
        <p:grpSpPr>
          <a:xfrm>
            <a:off x="2597923" y="3502323"/>
            <a:ext cx="4107677" cy="1452365"/>
            <a:chOff x="2486510" y="3223987"/>
            <a:chExt cx="4107677" cy="1452365"/>
          </a:xfrm>
        </p:grpSpPr>
        <p:sp>
          <p:nvSpPr>
            <p:cNvPr id="6" name="TextBox 26">
              <a:extLst>
                <a:ext uri="{FF2B5EF4-FFF2-40B4-BE49-F238E27FC236}">
                  <a16:creationId xmlns:a16="http://schemas.microsoft.com/office/drawing/2014/main" id="{0E5769CA-DB5C-8646-EF4F-90010245D315}"/>
                </a:ext>
              </a:extLst>
            </p:cNvPr>
            <p:cNvSpPr txBox="1"/>
            <p:nvPr/>
          </p:nvSpPr>
          <p:spPr>
            <a:xfrm>
              <a:off x="2488819" y="3223987"/>
              <a:ext cx="4105368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ja-JP" altLang="en-US" sz="2499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 Bold"/>
                  <a:sym typeface="Source Han Sans KR Bold"/>
                </a:rPr>
                <a:t>ページングが</a:t>
              </a:r>
              <a:r>
                <a:rPr lang="en-US" altLang="ja-JP" sz="2499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 Bold"/>
                  <a:sym typeface="Source Han Sans KR Bold"/>
                </a:rPr>
                <a:t>5</a:t>
              </a:r>
              <a:r>
                <a:rPr lang="ja-JP" altLang="en-US" sz="2499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 Bold"/>
                  <a:sym typeface="Source Han Sans KR Bold"/>
                </a:rPr>
                <a:t>つを超える場合</a:t>
              </a:r>
              <a:endPara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E4BBB08-D1EF-B773-3D04-E4AD02FA8F6C}"/>
                </a:ext>
              </a:extLst>
            </p:cNvPr>
            <p:cNvGrpSpPr/>
            <p:nvPr/>
          </p:nvGrpSpPr>
          <p:grpSpPr>
            <a:xfrm>
              <a:off x="2486510" y="3715769"/>
              <a:ext cx="4039200" cy="960583"/>
              <a:chOff x="2445376" y="3715769"/>
              <a:chExt cx="3886200" cy="119913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D6C9217-5BC5-64DA-DEC6-FAAEF6F0E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17" t="16006" r="5932" b="14045"/>
              <a:stretch/>
            </p:blipFill>
            <p:spPr>
              <a:xfrm>
                <a:off x="2445376" y="3715775"/>
                <a:ext cx="3886200" cy="1199125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A8EA517-ABA2-CBE3-667E-F2D27790A38A}"/>
                  </a:ext>
                </a:extLst>
              </p:cNvPr>
              <p:cNvSpPr/>
              <p:nvPr/>
            </p:nvSpPr>
            <p:spPr>
              <a:xfrm>
                <a:off x="2445376" y="3715769"/>
                <a:ext cx="3886200" cy="11991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34C5122-2089-F712-1E88-7BB68E2BF810}"/>
              </a:ext>
            </a:extLst>
          </p:cNvPr>
          <p:cNvGrpSpPr/>
          <p:nvPr/>
        </p:nvGrpSpPr>
        <p:grpSpPr>
          <a:xfrm>
            <a:off x="2568481" y="1493967"/>
            <a:ext cx="4068642" cy="1483404"/>
            <a:chOff x="2457068" y="1293258"/>
            <a:chExt cx="4068642" cy="1464725"/>
          </a:xfrm>
        </p:grpSpPr>
        <p:sp>
          <p:nvSpPr>
            <p:cNvPr id="7" name="TextBox 26">
              <a:extLst>
                <a:ext uri="{FF2B5EF4-FFF2-40B4-BE49-F238E27FC236}">
                  <a16:creationId xmlns:a16="http://schemas.microsoft.com/office/drawing/2014/main" id="{A7198F79-67A6-61DD-CB7E-24A98828B99E}"/>
                </a:ext>
              </a:extLst>
            </p:cNvPr>
            <p:cNvSpPr txBox="1"/>
            <p:nvPr/>
          </p:nvSpPr>
          <p:spPr>
            <a:xfrm>
              <a:off x="2457068" y="1293258"/>
              <a:ext cx="3886200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ja-JP" altLang="en-US" sz="2499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 Bold"/>
                  <a:sym typeface="Source Han Sans KR Bold"/>
                </a:rPr>
                <a:t>ページングが</a:t>
              </a:r>
              <a:r>
                <a:rPr lang="en-US" altLang="ja-JP" sz="2499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 Bold"/>
                  <a:sym typeface="Source Han Sans KR Bold"/>
                </a:rPr>
                <a:t>5</a:t>
              </a:r>
              <a:r>
                <a:rPr lang="ja-JP" altLang="en-US" sz="2499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 Bold"/>
                  <a:sym typeface="Source Han Sans KR Bold"/>
                </a:rPr>
                <a:t>つ以下の場合</a:t>
              </a:r>
              <a:endPara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6568E77-1600-CADF-8AE0-D3089CFB2DF6}"/>
                </a:ext>
              </a:extLst>
            </p:cNvPr>
            <p:cNvGrpSpPr/>
            <p:nvPr/>
          </p:nvGrpSpPr>
          <p:grpSpPr>
            <a:xfrm>
              <a:off x="2486510" y="1796783"/>
              <a:ext cx="4039200" cy="961200"/>
              <a:chOff x="2486510" y="1796783"/>
              <a:chExt cx="3835730" cy="115324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E10A0375-8B8B-48C7-F131-2404D9D1D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46" t="4025" r="14040" b="5609"/>
              <a:stretch/>
            </p:blipFill>
            <p:spPr>
              <a:xfrm>
                <a:off x="2486510" y="1798898"/>
                <a:ext cx="3835730" cy="1151126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33B485F-6ACF-CC4E-FFB7-AB316BA834B8}"/>
                  </a:ext>
                </a:extLst>
              </p:cNvPr>
              <p:cNvSpPr/>
              <p:nvPr/>
            </p:nvSpPr>
            <p:spPr>
              <a:xfrm>
                <a:off x="2486510" y="1796783"/>
                <a:ext cx="3835730" cy="11532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656304A-BD4D-FA18-C030-F875905AC5BD}"/>
              </a:ext>
            </a:extLst>
          </p:cNvPr>
          <p:cNvGrpSpPr/>
          <p:nvPr/>
        </p:nvGrpSpPr>
        <p:grpSpPr>
          <a:xfrm>
            <a:off x="2568481" y="5478963"/>
            <a:ext cx="4123619" cy="1453041"/>
            <a:chOff x="2436040" y="5176726"/>
            <a:chExt cx="4089169" cy="1453041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D82D3807-431F-0429-AE98-8DA4CEA09055}"/>
                </a:ext>
              </a:extLst>
            </p:cNvPr>
            <p:cNvSpPr txBox="1"/>
            <p:nvPr/>
          </p:nvSpPr>
          <p:spPr>
            <a:xfrm>
              <a:off x="2436040" y="5176726"/>
              <a:ext cx="3886200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ja-JP" altLang="en-US" sz="2499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 Bold"/>
                  <a:sym typeface="Source Han Sans KR Bold"/>
                </a:rPr>
                <a:t>「次へ」ボタンをクリックした時</a:t>
              </a:r>
              <a:endPara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A511592-0451-7170-BC83-4358BB853028}"/>
                </a:ext>
              </a:extLst>
            </p:cNvPr>
            <p:cNvGrpSpPr/>
            <p:nvPr/>
          </p:nvGrpSpPr>
          <p:grpSpPr>
            <a:xfrm>
              <a:off x="2486510" y="5669185"/>
              <a:ext cx="4038699" cy="960582"/>
              <a:chOff x="4407956" y="5998507"/>
              <a:chExt cx="4038699" cy="96058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D8D25328-AE75-6F98-6562-30AF7F3BA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5" t="5767" r="3934" b="3110"/>
              <a:stretch/>
            </p:blipFill>
            <p:spPr>
              <a:xfrm>
                <a:off x="4407957" y="5998507"/>
                <a:ext cx="4027055" cy="960582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7C858D9-ED9E-DE6A-1C8C-0C7BBEA85904}"/>
                  </a:ext>
                </a:extLst>
              </p:cNvPr>
              <p:cNvSpPr/>
              <p:nvPr/>
            </p:nvSpPr>
            <p:spPr>
              <a:xfrm>
                <a:off x="4407956" y="5998507"/>
                <a:ext cx="4038699" cy="96058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E20AB47-D292-A578-771A-3EC413C88077}"/>
              </a:ext>
            </a:extLst>
          </p:cNvPr>
          <p:cNvGrpSpPr/>
          <p:nvPr/>
        </p:nvGrpSpPr>
        <p:grpSpPr>
          <a:xfrm>
            <a:off x="2568481" y="7449770"/>
            <a:ext cx="4116251" cy="1503730"/>
            <a:chOff x="2438400" y="7114952"/>
            <a:chExt cx="4086809" cy="150373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791721B-BF11-3555-7744-59A8CDD09392}"/>
                </a:ext>
              </a:extLst>
            </p:cNvPr>
            <p:cNvGrpSpPr/>
            <p:nvPr/>
          </p:nvGrpSpPr>
          <p:grpSpPr>
            <a:xfrm>
              <a:off x="2486510" y="7658100"/>
              <a:ext cx="4038699" cy="960582"/>
              <a:chOff x="3472874" y="8238837"/>
              <a:chExt cx="3205018" cy="790863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EC8DB82-AF07-EA56-9972-53046ED04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0" t="12010" r="3435" b="11115"/>
              <a:stretch/>
            </p:blipFill>
            <p:spPr>
              <a:xfrm>
                <a:off x="3472874" y="8238837"/>
                <a:ext cx="3205018" cy="790863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919D54C-4AD8-D3D6-228C-6EB1AB3D7C04}"/>
                  </a:ext>
                </a:extLst>
              </p:cNvPr>
              <p:cNvSpPr/>
              <p:nvPr/>
            </p:nvSpPr>
            <p:spPr>
              <a:xfrm>
                <a:off x="3472874" y="8238837"/>
                <a:ext cx="3205018" cy="7549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26">
              <a:extLst>
                <a:ext uri="{FF2B5EF4-FFF2-40B4-BE49-F238E27FC236}">
                  <a16:creationId xmlns:a16="http://schemas.microsoft.com/office/drawing/2014/main" id="{8611AC97-8DC4-1767-E3F0-8932597CFCDD}"/>
                </a:ext>
              </a:extLst>
            </p:cNvPr>
            <p:cNvSpPr txBox="1"/>
            <p:nvPr/>
          </p:nvSpPr>
          <p:spPr>
            <a:xfrm>
              <a:off x="2438400" y="7114952"/>
              <a:ext cx="3886200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ja-JP" altLang="en-US" sz="2499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 Bold"/>
                  <a:sym typeface="Source Han Sans KR Bold"/>
                </a:rPr>
                <a:t>「以前」ボタンをクリックした時</a:t>
              </a:r>
              <a:endPara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696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2BEC95-99EC-B947-8EC1-33FB64A51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04FE4D5-9BAB-4323-85AA-670BDD2E1688}"/>
              </a:ext>
            </a:extLst>
          </p:cNvPr>
          <p:cNvSpPr/>
          <p:nvPr/>
        </p:nvSpPr>
        <p:spPr>
          <a:xfrm flipV="1">
            <a:off x="250720" y="800100"/>
            <a:ext cx="46260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C65A70D-7A94-DFF7-1910-7EDDA397AF8B}"/>
              </a:ext>
            </a:extLst>
          </p:cNvPr>
          <p:cNvSpPr txBox="1"/>
          <p:nvPr/>
        </p:nvSpPr>
        <p:spPr>
          <a:xfrm>
            <a:off x="314232" y="266700"/>
            <a:ext cx="5629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03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実装 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問い合わせ（ユーザー）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E4EA58E0-DD3E-771D-B699-F680A893D313}"/>
              </a:ext>
            </a:extLst>
          </p:cNvPr>
          <p:cNvGrpSpPr/>
          <p:nvPr/>
        </p:nvGrpSpPr>
        <p:grpSpPr>
          <a:xfrm>
            <a:off x="10591800" y="1042214"/>
            <a:ext cx="7467600" cy="4027356"/>
            <a:chOff x="0" y="0"/>
            <a:chExt cx="1796054" cy="1909732"/>
          </a:xfrm>
        </p:grpSpPr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D963D160-C5CE-4DE6-3A22-3505D1495381}"/>
                </a:ext>
              </a:extLst>
            </p:cNvPr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MS PMincho" panose="02020600040205080304" pitchFamily="18" charset="-128"/>
              </a:endParaRPr>
            </a:p>
          </p:txBody>
        </p:sp>
        <p:sp>
          <p:nvSpPr>
            <p:cNvPr id="59" name="TextBox 22">
              <a:extLst>
                <a:ext uri="{FF2B5EF4-FFF2-40B4-BE49-F238E27FC236}">
                  <a16:creationId xmlns:a16="http://schemas.microsoft.com/office/drawing/2014/main" id="{314E6E0A-87C5-BC98-F252-E74B2E9A8EF2}"/>
                </a:ext>
              </a:extLst>
            </p:cNvPr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dirty="0">
                <a:latin typeface="MS PMincho" panose="02020600040205080304" pitchFamily="18" charset="-128"/>
              </a:endParaRPr>
            </a:p>
          </p:txBody>
        </p:sp>
      </p:grpSp>
      <p:sp>
        <p:nvSpPr>
          <p:cNvPr id="60" name="AutoShape 28">
            <a:extLst>
              <a:ext uri="{FF2B5EF4-FFF2-40B4-BE49-F238E27FC236}">
                <a16:creationId xmlns:a16="http://schemas.microsoft.com/office/drawing/2014/main" id="{E46241C7-2BB0-6017-BCE8-E8EA919F0920}"/>
              </a:ext>
            </a:extLst>
          </p:cNvPr>
          <p:cNvSpPr/>
          <p:nvPr/>
        </p:nvSpPr>
        <p:spPr>
          <a:xfrm flipV="1">
            <a:off x="10779000" y="1716769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0EF20D61-3E15-8D8F-603F-657801C2A0DB}"/>
              </a:ext>
            </a:extLst>
          </p:cNvPr>
          <p:cNvSpPr txBox="1"/>
          <p:nvPr/>
        </p:nvSpPr>
        <p:spPr>
          <a:xfrm>
            <a:off x="10763862" y="1259569"/>
            <a:ext cx="729553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・問い合わせのタイプに応じて、写真を登録できるか、または報告す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6" name="AutoShape 28">
            <a:extLst>
              <a:ext uri="{FF2B5EF4-FFF2-40B4-BE49-F238E27FC236}">
                <a16:creationId xmlns:a16="http://schemas.microsoft.com/office/drawing/2014/main" id="{9D11FAE8-89BA-E09F-91C1-F33CE9876E9F}"/>
              </a:ext>
            </a:extLst>
          </p:cNvPr>
          <p:cNvSpPr/>
          <p:nvPr/>
        </p:nvSpPr>
        <p:spPr>
          <a:xfrm flipV="1">
            <a:off x="10779000" y="2326369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C84ADC89-9B2B-EEEE-9466-27C9DAEC32D8}"/>
              </a:ext>
            </a:extLst>
          </p:cNvPr>
          <p:cNvSpPr txBox="1"/>
          <p:nvPr/>
        </p:nvSpPr>
        <p:spPr>
          <a:xfrm>
            <a:off x="10763863" y="1869169"/>
            <a:ext cx="7066936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るユーザーのニックネームを入力できるフィールドが追加されます。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9" name="AutoShape 28">
            <a:extLst>
              <a:ext uri="{FF2B5EF4-FFF2-40B4-BE49-F238E27FC236}">
                <a16:creationId xmlns:a16="http://schemas.microsoft.com/office/drawing/2014/main" id="{238C6AAD-B668-4FEB-28A1-C164E8FA3F3A}"/>
              </a:ext>
            </a:extLst>
          </p:cNvPr>
          <p:cNvSpPr/>
          <p:nvPr/>
        </p:nvSpPr>
        <p:spPr>
          <a:xfrm flipV="1">
            <a:off x="10779000" y="2935969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6B5655A5-860C-2105-90F9-DBCE0E6E9ECF}"/>
              </a:ext>
            </a:extLst>
          </p:cNvPr>
          <p:cNvSpPr txBox="1"/>
          <p:nvPr/>
        </p:nvSpPr>
        <p:spPr>
          <a:xfrm>
            <a:off x="10763862" y="2478769"/>
            <a:ext cx="7066935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・問い合わせのタイプと内容を送信すると、クライアント側で入力検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1" name="AutoShape 28">
            <a:extLst>
              <a:ext uri="{FF2B5EF4-FFF2-40B4-BE49-F238E27FC236}">
                <a16:creationId xmlns:a16="http://schemas.microsoft.com/office/drawing/2014/main" id="{2A94B8FB-F710-FDCF-EB2A-DED6B997D1F7}"/>
              </a:ext>
            </a:extLst>
          </p:cNvPr>
          <p:cNvSpPr/>
          <p:nvPr/>
        </p:nvSpPr>
        <p:spPr>
          <a:xfrm flipV="1">
            <a:off x="10779000" y="3545569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30">
            <a:extLst>
              <a:ext uri="{FF2B5EF4-FFF2-40B4-BE49-F238E27FC236}">
                <a16:creationId xmlns:a16="http://schemas.microsoft.com/office/drawing/2014/main" id="{F0A5D21F-3B16-A131-1F4F-1A61EA5FF397}"/>
              </a:ext>
            </a:extLst>
          </p:cNvPr>
          <p:cNvSpPr txBox="1"/>
          <p:nvPr/>
        </p:nvSpPr>
        <p:spPr>
          <a:xfrm>
            <a:off x="10763863" y="3088369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査を行った後、サーバー側で再度検査し、タイプのパラメーター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3" name="AutoShape 28">
            <a:extLst>
              <a:ext uri="{FF2B5EF4-FFF2-40B4-BE49-F238E27FC236}">
                <a16:creationId xmlns:a16="http://schemas.microsoft.com/office/drawing/2014/main" id="{91A609C0-5B57-B98F-E42C-E50E5E2EEA46}"/>
              </a:ext>
            </a:extLst>
          </p:cNvPr>
          <p:cNvSpPr/>
          <p:nvPr/>
        </p:nvSpPr>
        <p:spPr>
          <a:xfrm flipV="1">
            <a:off x="10779000" y="4155169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4" name="TextBox 30">
            <a:extLst>
              <a:ext uri="{FF2B5EF4-FFF2-40B4-BE49-F238E27FC236}">
                <a16:creationId xmlns:a16="http://schemas.microsoft.com/office/drawing/2014/main" id="{64F33EC4-35B1-4F5D-3F0A-013BB344851C}"/>
              </a:ext>
            </a:extLst>
          </p:cNvPr>
          <p:cNvSpPr txBox="1"/>
          <p:nvPr/>
        </p:nvSpPr>
        <p:spPr>
          <a:xfrm>
            <a:off x="10763862" y="3697969"/>
            <a:ext cx="7066933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名が設定されたタイプ名と一致するかを確認した後、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HTML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エン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5" name="AutoShape 28">
            <a:extLst>
              <a:ext uri="{FF2B5EF4-FFF2-40B4-BE49-F238E27FC236}">
                <a16:creationId xmlns:a16="http://schemas.microsoft.com/office/drawing/2014/main" id="{7E958E2B-87D9-47EA-5DD2-1EE820C6FDEB}"/>
              </a:ext>
            </a:extLst>
          </p:cNvPr>
          <p:cNvSpPr/>
          <p:nvPr/>
        </p:nvSpPr>
        <p:spPr>
          <a:xfrm flipV="1">
            <a:off x="10779000" y="4764769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6" name="TextBox 30">
            <a:extLst>
              <a:ext uri="{FF2B5EF4-FFF2-40B4-BE49-F238E27FC236}">
                <a16:creationId xmlns:a16="http://schemas.microsoft.com/office/drawing/2014/main" id="{37BCD40A-4205-2C70-0641-ECB8CB03C2C9}"/>
              </a:ext>
            </a:extLst>
          </p:cNvPr>
          <p:cNvSpPr txBox="1"/>
          <p:nvPr/>
        </p:nvSpPr>
        <p:spPr>
          <a:xfrm>
            <a:off x="10763863" y="4307569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ティティ処理を行って登録されるようにしました。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6ACD58-0619-7003-62B0-9234DACB9825}"/>
              </a:ext>
            </a:extLst>
          </p:cNvPr>
          <p:cNvGrpSpPr/>
          <p:nvPr/>
        </p:nvGrpSpPr>
        <p:grpSpPr>
          <a:xfrm>
            <a:off x="381000" y="1042214"/>
            <a:ext cx="9906000" cy="3349811"/>
            <a:chOff x="381000" y="1042215"/>
            <a:chExt cx="8229601" cy="2258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C6630B-3D5E-AE46-785E-C630E73D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6712" r="1542" b="30354"/>
            <a:stretch/>
          </p:blipFill>
          <p:spPr>
            <a:xfrm>
              <a:off x="381001" y="1042215"/>
              <a:ext cx="8229600" cy="225896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DB2B6A-30EA-4D4A-9DD8-0AA3435B5A8A}"/>
                </a:ext>
              </a:extLst>
            </p:cNvPr>
            <p:cNvSpPr/>
            <p:nvPr/>
          </p:nvSpPr>
          <p:spPr>
            <a:xfrm>
              <a:off x="381000" y="1042215"/>
              <a:ext cx="8229600" cy="22589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5B3784-B216-E7A8-DAA8-BA690721AAD5}"/>
              </a:ext>
            </a:extLst>
          </p:cNvPr>
          <p:cNvGrpSpPr/>
          <p:nvPr/>
        </p:nvGrpSpPr>
        <p:grpSpPr>
          <a:xfrm>
            <a:off x="381000" y="4719130"/>
            <a:ext cx="9905998" cy="5148770"/>
            <a:chOff x="381000" y="4719124"/>
            <a:chExt cx="7315778" cy="3744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846CC7-78E9-4B48-B708-8E0B54106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719137"/>
              <a:ext cx="7315778" cy="374432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709A99C-B10F-F277-2FE6-84A8D1D516E9}"/>
                </a:ext>
              </a:extLst>
            </p:cNvPr>
            <p:cNvSpPr/>
            <p:nvPr/>
          </p:nvSpPr>
          <p:spPr>
            <a:xfrm>
              <a:off x="381000" y="4719124"/>
              <a:ext cx="7315778" cy="37443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04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C62CF-D347-5E26-5582-D9B30D9E5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16D7CAA-502B-C75F-FCFD-DB445034DA2E}"/>
              </a:ext>
            </a:extLst>
          </p:cNvPr>
          <p:cNvSpPr/>
          <p:nvPr/>
        </p:nvSpPr>
        <p:spPr>
          <a:xfrm flipV="1">
            <a:off x="304800" y="876300"/>
            <a:ext cx="494356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74348F25-5475-3BA0-C5E7-72DF94229B71}"/>
              </a:ext>
            </a:extLst>
          </p:cNvPr>
          <p:cNvSpPr txBox="1"/>
          <p:nvPr/>
        </p:nvSpPr>
        <p:spPr>
          <a:xfrm>
            <a:off x="368312" y="383138"/>
            <a:ext cx="49435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03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実装 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問い合わせ閲覧（管理者）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BF4EEFB0-3568-810D-016D-9146F4271663}"/>
              </a:ext>
            </a:extLst>
          </p:cNvPr>
          <p:cNvGrpSpPr/>
          <p:nvPr/>
        </p:nvGrpSpPr>
        <p:grpSpPr>
          <a:xfrm>
            <a:off x="10555997" y="1469619"/>
            <a:ext cx="7467600" cy="3992799"/>
            <a:chOff x="0" y="0"/>
            <a:chExt cx="1796054" cy="1909732"/>
          </a:xfrm>
        </p:grpSpPr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F71B3CBF-341B-9F46-2032-A005347C1BDE}"/>
                </a:ext>
              </a:extLst>
            </p:cNvPr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MS PMincho" panose="02020600040205080304" pitchFamily="18" charset="-128"/>
              </a:endParaRPr>
            </a:p>
          </p:txBody>
        </p:sp>
        <p:sp>
          <p:nvSpPr>
            <p:cNvPr id="59" name="TextBox 22">
              <a:extLst>
                <a:ext uri="{FF2B5EF4-FFF2-40B4-BE49-F238E27FC236}">
                  <a16:creationId xmlns:a16="http://schemas.microsoft.com/office/drawing/2014/main" id="{5DB7AE48-C625-CB4E-DC1D-443D145362B8}"/>
                </a:ext>
              </a:extLst>
            </p:cNvPr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dirty="0">
                <a:latin typeface="MS PMincho" panose="02020600040205080304" pitchFamily="18" charset="-128"/>
              </a:endParaRPr>
            </a:p>
          </p:txBody>
        </p:sp>
      </p:grpSp>
      <p:sp>
        <p:nvSpPr>
          <p:cNvPr id="60" name="AutoShape 28">
            <a:extLst>
              <a:ext uri="{FF2B5EF4-FFF2-40B4-BE49-F238E27FC236}">
                <a16:creationId xmlns:a16="http://schemas.microsoft.com/office/drawing/2014/main" id="{CD803729-D841-B1B6-FDCB-5A676173E2F2}"/>
              </a:ext>
            </a:extLst>
          </p:cNvPr>
          <p:cNvSpPr/>
          <p:nvPr/>
        </p:nvSpPr>
        <p:spPr>
          <a:xfrm flipV="1">
            <a:off x="10743197" y="2144174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20AC4867-DBD9-7C76-5DA1-BB18759A5C50}"/>
              </a:ext>
            </a:extLst>
          </p:cNvPr>
          <p:cNvSpPr txBox="1"/>
          <p:nvPr/>
        </p:nvSpPr>
        <p:spPr>
          <a:xfrm>
            <a:off x="10728059" y="1686974"/>
            <a:ext cx="729553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・問い合わせ閲覧ページは、管理者専用セッションがない場合、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6" name="AutoShape 28">
            <a:extLst>
              <a:ext uri="{FF2B5EF4-FFF2-40B4-BE49-F238E27FC236}">
                <a16:creationId xmlns:a16="http://schemas.microsoft.com/office/drawing/2014/main" id="{6010F605-92A8-56A3-AF2D-234719FC7929}"/>
              </a:ext>
            </a:extLst>
          </p:cNvPr>
          <p:cNvSpPr/>
          <p:nvPr/>
        </p:nvSpPr>
        <p:spPr>
          <a:xfrm flipV="1">
            <a:off x="10743197" y="2753774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57B8E26B-1C80-3235-EB37-F9C30CFE7AE8}"/>
              </a:ext>
            </a:extLst>
          </p:cNvPr>
          <p:cNvSpPr txBox="1"/>
          <p:nvPr/>
        </p:nvSpPr>
        <p:spPr>
          <a:xfrm>
            <a:off x="10728059" y="2296574"/>
            <a:ext cx="7143137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サーバー側でインデックスページにリダイレクトされるようにしました。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9" name="AutoShape 28">
            <a:extLst>
              <a:ext uri="{FF2B5EF4-FFF2-40B4-BE49-F238E27FC236}">
                <a16:creationId xmlns:a16="http://schemas.microsoft.com/office/drawing/2014/main" id="{4E39FB42-A07D-7DE0-F5DB-DD276CED5A32}"/>
              </a:ext>
            </a:extLst>
          </p:cNvPr>
          <p:cNvSpPr/>
          <p:nvPr/>
        </p:nvSpPr>
        <p:spPr>
          <a:xfrm flipV="1">
            <a:off x="10743197" y="3363374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F25EF799-479B-47F7-A331-0C3C8AD8F8E0}"/>
              </a:ext>
            </a:extLst>
          </p:cNvPr>
          <p:cNvSpPr txBox="1"/>
          <p:nvPr/>
        </p:nvSpPr>
        <p:spPr>
          <a:xfrm>
            <a:off x="10728059" y="2906174"/>
            <a:ext cx="7128000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・問い合わせに対する回答はサイト上ではなく、管理者のメールから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1" name="AutoShape 28">
            <a:extLst>
              <a:ext uri="{FF2B5EF4-FFF2-40B4-BE49-F238E27FC236}">
                <a16:creationId xmlns:a16="http://schemas.microsoft.com/office/drawing/2014/main" id="{1AAC6CAD-1539-5849-78D1-C5D88855AB5F}"/>
              </a:ext>
            </a:extLst>
          </p:cNvPr>
          <p:cNvSpPr/>
          <p:nvPr/>
        </p:nvSpPr>
        <p:spPr>
          <a:xfrm flipV="1">
            <a:off x="10743197" y="3972974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30">
            <a:extLst>
              <a:ext uri="{FF2B5EF4-FFF2-40B4-BE49-F238E27FC236}">
                <a16:creationId xmlns:a16="http://schemas.microsoft.com/office/drawing/2014/main" id="{015EFC0D-E951-ACD3-B19E-291B4E435928}"/>
              </a:ext>
            </a:extLst>
          </p:cNvPr>
          <p:cNvSpPr txBox="1"/>
          <p:nvPr/>
        </p:nvSpPr>
        <p:spPr>
          <a:xfrm>
            <a:off x="10728060" y="3515774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ユーザーのメールに返信するように設計しました。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3" name="AutoShape 28">
            <a:extLst>
              <a:ext uri="{FF2B5EF4-FFF2-40B4-BE49-F238E27FC236}">
                <a16:creationId xmlns:a16="http://schemas.microsoft.com/office/drawing/2014/main" id="{4008D89F-84AA-451D-6798-6DC598F2DF96}"/>
              </a:ext>
            </a:extLst>
          </p:cNvPr>
          <p:cNvSpPr/>
          <p:nvPr/>
        </p:nvSpPr>
        <p:spPr>
          <a:xfrm flipV="1">
            <a:off x="10743197" y="4582574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4" name="TextBox 30">
            <a:extLst>
              <a:ext uri="{FF2B5EF4-FFF2-40B4-BE49-F238E27FC236}">
                <a16:creationId xmlns:a16="http://schemas.microsoft.com/office/drawing/2014/main" id="{28D8AC86-3E40-5883-FFF1-F6F0A9FBA62E}"/>
              </a:ext>
            </a:extLst>
          </p:cNvPr>
          <p:cNvSpPr txBox="1"/>
          <p:nvPr/>
        </p:nvSpPr>
        <p:spPr>
          <a:xfrm>
            <a:off x="10728059" y="4125374"/>
            <a:ext cx="7066933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・回答が完了した場合は、「回答完了」ボタンをクリックして、回答状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85" name="AutoShape 28">
            <a:extLst>
              <a:ext uri="{FF2B5EF4-FFF2-40B4-BE49-F238E27FC236}">
                <a16:creationId xmlns:a16="http://schemas.microsoft.com/office/drawing/2014/main" id="{A0CB6B87-7DF0-0AE3-10EA-B084E880E339}"/>
              </a:ext>
            </a:extLst>
          </p:cNvPr>
          <p:cNvSpPr/>
          <p:nvPr/>
        </p:nvSpPr>
        <p:spPr>
          <a:xfrm flipV="1">
            <a:off x="10743197" y="5192174"/>
            <a:ext cx="7128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6" name="TextBox 30">
            <a:extLst>
              <a:ext uri="{FF2B5EF4-FFF2-40B4-BE49-F238E27FC236}">
                <a16:creationId xmlns:a16="http://schemas.microsoft.com/office/drawing/2014/main" id="{4D4C3BFC-5CB8-AD51-1899-A4AF6342B0D3}"/>
              </a:ext>
            </a:extLst>
          </p:cNvPr>
          <p:cNvSpPr txBox="1"/>
          <p:nvPr/>
        </p:nvSpPr>
        <p:spPr>
          <a:xfrm>
            <a:off x="10728060" y="4734974"/>
            <a:ext cx="7066934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  態を変更できるようにしました。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E410049D-80C1-43EC-4732-05A7439A89AD}"/>
              </a:ext>
            </a:extLst>
          </p:cNvPr>
          <p:cNvSpPr txBox="1"/>
          <p:nvPr/>
        </p:nvSpPr>
        <p:spPr>
          <a:xfrm>
            <a:off x="280351" y="1469619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未回答状態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A84BA67D-63DC-E010-E594-3D497C0CD010}"/>
              </a:ext>
            </a:extLst>
          </p:cNvPr>
          <p:cNvSpPr txBox="1"/>
          <p:nvPr/>
        </p:nvSpPr>
        <p:spPr>
          <a:xfrm>
            <a:off x="280351" y="5725199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回答済み状態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2B91E4-E248-6427-1CEA-A451C706D83D}"/>
              </a:ext>
            </a:extLst>
          </p:cNvPr>
          <p:cNvGrpSpPr/>
          <p:nvPr/>
        </p:nvGrpSpPr>
        <p:grpSpPr>
          <a:xfrm>
            <a:off x="264403" y="1882120"/>
            <a:ext cx="10048968" cy="1096795"/>
            <a:chOff x="264403" y="1393216"/>
            <a:chExt cx="10048968" cy="10967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C1D251F-6546-3E05-DE28-B88EC3235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03" y="1393216"/>
              <a:ext cx="10048968" cy="109679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6E7D1C-8928-1060-A94B-CAC9B7D3DD7E}"/>
                </a:ext>
              </a:extLst>
            </p:cNvPr>
            <p:cNvSpPr/>
            <p:nvPr/>
          </p:nvSpPr>
          <p:spPr>
            <a:xfrm>
              <a:off x="264403" y="1436722"/>
              <a:ext cx="10048967" cy="10532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29DBDFF-E8C1-2BF3-9D06-5BFC4ED1FD5A}"/>
              </a:ext>
            </a:extLst>
          </p:cNvPr>
          <p:cNvGrpSpPr/>
          <p:nvPr/>
        </p:nvGrpSpPr>
        <p:grpSpPr>
          <a:xfrm>
            <a:off x="280351" y="3143167"/>
            <a:ext cx="10033020" cy="1619333"/>
            <a:chOff x="264401" y="3236329"/>
            <a:chExt cx="10048969" cy="161933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254C8D-A0F3-8D9D-4BEB-EF086FAC1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01" y="3236329"/>
              <a:ext cx="10048969" cy="161933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419430-B42A-60B2-26DE-6AD08A661E21}"/>
                </a:ext>
              </a:extLst>
            </p:cNvPr>
            <p:cNvSpPr/>
            <p:nvPr/>
          </p:nvSpPr>
          <p:spPr>
            <a:xfrm>
              <a:off x="264401" y="3236329"/>
              <a:ext cx="10048967" cy="161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52DEB6-D135-264C-AC49-0F81348AC8A9}"/>
              </a:ext>
            </a:extLst>
          </p:cNvPr>
          <p:cNvGrpSpPr/>
          <p:nvPr/>
        </p:nvGrpSpPr>
        <p:grpSpPr>
          <a:xfrm>
            <a:off x="280351" y="6165781"/>
            <a:ext cx="10082846" cy="1339919"/>
            <a:chOff x="457200" y="6362700"/>
            <a:chExt cx="10048966" cy="133991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A939773-455A-B8F5-18C9-49DE6CED6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6362700"/>
              <a:ext cx="10048966" cy="133991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1BC0F84-236D-7017-703F-9D88DA2D932A}"/>
                </a:ext>
              </a:extLst>
            </p:cNvPr>
            <p:cNvSpPr/>
            <p:nvPr/>
          </p:nvSpPr>
          <p:spPr>
            <a:xfrm>
              <a:off x="478465" y="6394380"/>
              <a:ext cx="9983972" cy="12823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315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BF93C8-F4D0-4B85-F762-B35E27188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2417388-1A27-A4FF-8E0E-1F934047FD93}"/>
              </a:ext>
            </a:extLst>
          </p:cNvPr>
          <p:cNvSpPr/>
          <p:nvPr/>
        </p:nvSpPr>
        <p:spPr>
          <a:xfrm>
            <a:off x="506360" y="924896"/>
            <a:ext cx="162724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5DA925A-81EB-6CE9-E993-911AB1D2B08E}"/>
              </a:ext>
            </a:extLst>
          </p:cNvPr>
          <p:cNvSpPr txBox="1"/>
          <p:nvPr/>
        </p:nvSpPr>
        <p:spPr>
          <a:xfrm>
            <a:off x="569872" y="419100"/>
            <a:ext cx="324012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04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 振り返り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40" name="Group 20">
            <a:extLst>
              <a:ext uri="{FF2B5EF4-FFF2-40B4-BE49-F238E27FC236}">
                <a16:creationId xmlns:a16="http://schemas.microsoft.com/office/drawing/2014/main" id="{AD28673E-97DD-27BF-67A5-92976A74975A}"/>
              </a:ext>
            </a:extLst>
          </p:cNvPr>
          <p:cNvGrpSpPr/>
          <p:nvPr/>
        </p:nvGrpSpPr>
        <p:grpSpPr>
          <a:xfrm>
            <a:off x="1142999" y="1104900"/>
            <a:ext cx="15697200" cy="8626940"/>
            <a:chOff x="0" y="-38100"/>
            <a:chExt cx="1796054" cy="1947832"/>
          </a:xfrm>
        </p:grpSpPr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F3C0CB3F-BDC7-0027-4095-241167293A11}"/>
                </a:ext>
              </a:extLst>
            </p:cNvPr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42" name="TextBox 22">
              <a:extLst>
                <a:ext uri="{FF2B5EF4-FFF2-40B4-BE49-F238E27FC236}">
                  <a16:creationId xmlns:a16="http://schemas.microsoft.com/office/drawing/2014/main" id="{D153DC0D-169F-BAD8-3903-33A45289756D}"/>
                </a:ext>
              </a:extLst>
            </p:cNvPr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MS PMincho" panose="02020600040205080304" pitchFamily="18" charset="-128"/>
                <a:ea typeface="MS PMincho" panose="02020600040205080304" pitchFamily="18" charset="-128"/>
              </a:endParaRPr>
            </a:p>
          </p:txBody>
        </p:sp>
      </p:grpSp>
      <p:sp>
        <p:nvSpPr>
          <p:cNvPr id="46" name="TextBox 26">
            <a:extLst>
              <a:ext uri="{FF2B5EF4-FFF2-40B4-BE49-F238E27FC236}">
                <a16:creationId xmlns:a16="http://schemas.microsoft.com/office/drawing/2014/main" id="{5A8DD2E7-B66F-3967-84F5-7BAD8EA5EBF2}"/>
              </a:ext>
            </a:extLst>
          </p:cNvPr>
          <p:cNvSpPr txBox="1"/>
          <p:nvPr/>
        </p:nvSpPr>
        <p:spPr>
          <a:xfrm>
            <a:off x="7254146" y="1579845"/>
            <a:ext cx="3566254" cy="45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学んだこと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48" name="AutoShape 28">
            <a:extLst>
              <a:ext uri="{FF2B5EF4-FFF2-40B4-BE49-F238E27FC236}">
                <a16:creationId xmlns:a16="http://schemas.microsoft.com/office/drawing/2014/main" id="{F8A765A0-BC23-D52F-06BF-9B38D16E0EE6}"/>
              </a:ext>
            </a:extLst>
          </p:cNvPr>
          <p:cNvSpPr/>
          <p:nvPr/>
        </p:nvSpPr>
        <p:spPr>
          <a:xfrm flipV="1">
            <a:off x="1295401" y="3098823"/>
            <a:ext cx="2971799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30">
            <a:extLst>
              <a:ext uri="{FF2B5EF4-FFF2-40B4-BE49-F238E27FC236}">
                <a16:creationId xmlns:a16="http://schemas.microsoft.com/office/drawing/2014/main" id="{3B478755-3974-C75C-493D-0D2478C6D714}"/>
              </a:ext>
            </a:extLst>
          </p:cNvPr>
          <p:cNvSpPr txBox="1"/>
          <p:nvPr/>
        </p:nvSpPr>
        <p:spPr>
          <a:xfrm>
            <a:off x="-692728" y="2711714"/>
            <a:ext cx="6965032" cy="387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ja-JP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MVC</a:t>
            </a:r>
            <a:r>
              <a:rPr lang="ja-JP" altLang="en-US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パターンに対する理解</a:t>
            </a:r>
            <a:endParaRPr lang="en-US" sz="2000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85A8C-86D3-9C43-EF3D-81BEA4E3DB94}"/>
              </a:ext>
            </a:extLst>
          </p:cNvPr>
          <p:cNvSpPr txBox="1"/>
          <p:nvPr/>
        </p:nvSpPr>
        <p:spPr>
          <a:xfrm>
            <a:off x="1295400" y="3227242"/>
            <a:ext cx="7260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MVC</a:t>
            </a:r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パターンを通して、コードの構造化の重要性を学び、より理解が深まりました。</a:t>
            </a:r>
            <a:endParaRPr lang="ko-KR" altLang="en-US" sz="1600" dirty="0">
              <a:latin typeface="MS PMincho" panose="02020600040205080304" pitchFamily="18" charset="-128"/>
            </a:endParaRPr>
          </a:p>
        </p:txBody>
      </p:sp>
      <p:sp>
        <p:nvSpPr>
          <p:cNvPr id="4" name="AutoShape 28">
            <a:extLst>
              <a:ext uri="{FF2B5EF4-FFF2-40B4-BE49-F238E27FC236}">
                <a16:creationId xmlns:a16="http://schemas.microsoft.com/office/drawing/2014/main" id="{AFF57370-3352-4BE8-0AEB-B718AB6CE3F9}"/>
              </a:ext>
            </a:extLst>
          </p:cNvPr>
          <p:cNvSpPr/>
          <p:nvPr/>
        </p:nvSpPr>
        <p:spPr>
          <a:xfrm flipV="1">
            <a:off x="1295401" y="5115791"/>
            <a:ext cx="3810000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30">
            <a:extLst>
              <a:ext uri="{FF2B5EF4-FFF2-40B4-BE49-F238E27FC236}">
                <a16:creationId xmlns:a16="http://schemas.microsoft.com/office/drawing/2014/main" id="{DB62BEF7-271F-B091-30A6-0B1BEDCB1098}"/>
              </a:ext>
            </a:extLst>
          </p:cNvPr>
          <p:cNvSpPr txBox="1"/>
          <p:nvPr/>
        </p:nvSpPr>
        <p:spPr>
          <a:xfrm>
            <a:off x="-304800" y="4742625"/>
            <a:ext cx="696503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ja-JP" altLang="en-US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メンテナンスを考えた開発の必要性</a:t>
            </a:r>
            <a:endParaRPr lang="en-US" sz="2000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B3A5E-3F5D-BC31-8D45-BFD6D3E73A17}"/>
              </a:ext>
            </a:extLst>
          </p:cNvPr>
          <p:cNvSpPr txBox="1"/>
          <p:nvPr/>
        </p:nvSpPr>
        <p:spPr>
          <a:xfrm>
            <a:off x="1295400" y="5187967"/>
            <a:ext cx="5840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長期的な保守管理を見据えた設計が必要であると理解し、</a:t>
            </a:r>
            <a:br>
              <a:rPr lang="en-US" altLang="ja-JP" sz="1600" dirty="0">
                <a:latin typeface="MS PMincho" panose="02020600040205080304" pitchFamily="18" charset="-128"/>
                <a:ea typeface="MS PMincho" panose="02020600040205080304" pitchFamily="18" charset="-128"/>
              </a:rPr>
            </a:br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将来の更新や修正がしやすいコード作りの重要性を実感しました。</a:t>
            </a:r>
            <a:endParaRPr lang="ko-KR" altLang="en-US" sz="1600" dirty="0">
              <a:latin typeface="MS PMincho" panose="02020600040205080304" pitchFamily="18" charset="-128"/>
            </a:endParaRPr>
          </a:p>
        </p:txBody>
      </p:sp>
      <p:sp>
        <p:nvSpPr>
          <p:cNvPr id="7" name="AutoShape 28">
            <a:extLst>
              <a:ext uri="{FF2B5EF4-FFF2-40B4-BE49-F238E27FC236}">
                <a16:creationId xmlns:a16="http://schemas.microsoft.com/office/drawing/2014/main" id="{70DF20F5-9EE0-DC21-3402-B88ED361D7B5}"/>
              </a:ext>
            </a:extLst>
          </p:cNvPr>
          <p:cNvSpPr/>
          <p:nvPr/>
        </p:nvSpPr>
        <p:spPr>
          <a:xfrm flipV="1">
            <a:off x="1322739" y="7295387"/>
            <a:ext cx="309686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5DC725EC-5B78-B6A9-E7DA-E4C91F47F510}"/>
              </a:ext>
            </a:extLst>
          </p:cNvPr>
          <p:cNvSpPr txBox="1"/>
          <p:nvPr/>
        </p:nvSpPr>
        <p:spPr>
          <a:xfrm>
            <a:off x="-625015" y="6896100"/>
            <a:ext cx="696503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ja-JP" altLang="en-US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独自の問題解決能力の向上</a:t>
            </a:r>
            <a:endParaRPr lang="en-US" sz="2000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2D4E1-D52D-0A7A-11B8-2854B3066554}"/>
              </a:ext>
            </a:extLst>
          </p:cNvPr>
          <p:cNvSpPr txBox="1"/>
          <p:nvPr/>
        </p:nvSpPr>
        <p:spPr>
          <a:xfrm>
            <a:off x="1295400" y="7411227"/>
            <a:ext cx="9777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プロジェクトを通じて発生したさまざまな問題を解決する中で、自分自身の問題解決能力が向上したと感じました。</a:t>
            </a:r>
            <a:br>
              <a:rPr lang="en-US" altLang="ja-JP" sz="1600" dirty="0">
                <a:latin typeface="MS PMincho" panose="02020600040205080304" pitchFamily="18" charset="-128"/>
                <a:ea typeface="MS PMincho" panose="02020600040205080304" pitchFamily="18" charset="-128"/>
              </a:rPr>
            </a:br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特に、独力で情報を収集し、試行錯誤しながら解決策を見つけることができました。</a:t>
            </a:r>
            <a:endParaRPr lang="ko-KR" altLang="en-US" sz="1600" dirty="0">
              <a:latin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125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A19D1A-E457-F74D-C5A5-DF6FA6CBD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18C5B8D-B1D2-1A3A-1C45-95BCA0B44B47}"/>
              </a:ext>
            </a:extLst>
          </p:cNvPr>
          <p:cNvSpPr/>
          <p:nvPr/>
        </p:nvSpPr>
        <p:spPr>
          <a:xfrm>
            <a:off x="506360" y="924896"/>
            <a:ext cx="162724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551D96F-9287-B0D4-A26F-77FDAB9D0B43}"/>
              </a:ext>
            </a:extLst>
          </p:cNvPr>
          <p:cNvSpPr txBox="1"/>
          <p:nvPr/>
        </p:nvSpPr>
        <p:spPr>
          <a:xfrm>
            <a:off x="569872" y="419100"/>
            <a:ext cx="324012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04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 振り返り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40" name="Group 20">
            <a:extLst>
              <a:ext uri="{FF2B5EF4-FFF2-40B4-BE49-F238E27FC236}">
                <a16:creationId xmlns:a16="http://schemas.microsoft.com/office/drawing/2014/main" id="{D4FCA45C-89E8-6647-0AD6-D5393594D4A7}"/>
              </a:ext>
            </a:extLst>
          </p:cNvPr>
          <p:cNvGrpSpPr/>
          <p:nvPr/>
        </p:nvGrpSpPr>
        <p:grpSpPr>
          <a:xfrm>
            <a:off x="1142999" y="1104900"/>
            <a:ext cx="15697200" cy="8626940"/>
            <a:chOff x="0" y="-38100"/>
            <a:chExt cx="1796054" cy="1947832"/>
          </a:xfrm>
        </p:grpSpPr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DBD48897-46F5-12E3-53F4-4512517ADF87}"/>
                </a:ext>
              </a:extLst>
            </p:cNvPr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42" name="TextBox 22">
              <a:extLst>
                <a:ext uri="{FF2B5EF4-FFF2-40B4-BE49-F238E27FC236}">
                  <a16:creationId xmlns:a16="http://schemas.microsoft.com/office/drawing/2014/main" id="{EEA0BF99-9D33-0E56-7185-764A368A4DD4}"/>
                </a:ext>
              </a:extLst>
            </p:cNvPr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MS PMincho" panose="02020600040205080304" pitchFamily="18" charset="-128"/>
                <a:ea typeface="MS PMincho" panose="02020600040205080304" pitchFamily="18" charset="-128"/>
              </a:endParaRPr>
            </a:p>
          </p:txBody>
        </p:sp>
      </p:grpSp>
      <p:sp>
        <p:nvSpPr>
          <p:cNvPr id="46" name="TextBox 26">
            <a:extLst>
              <a:ext uri="{FF2B5EF4-FFF2-40B4-BE49-F238E27FC236}">
                <a16:creationId xmlns:a16="http://schemas.microsoft.com/office/drawing/2014/main" id="{8FC0A7BB-4616-42E0-E9DF-F61D9D111046}"/>
              </a:ext>
            </a:extLst>
          </p:cNvPr>
          <p:cNvSpPr txBox="1"/>
          <p:nvPr/>
        </p:nvSpPr>
        <p:spPr>
          <a:xfrm>
            <a:off x="7254146" y="1579845"/>
            <a:ext cx="3566254" cy="39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今後の計画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48" name="AutoShape 28">
            <a:extLst>
              <a:ext uri="{FF2B5EF4-FFF2-40B4-BE49-F238E27FC236}">
                <a16:creationId xmlns:a16="http://schemas.microsoft.com/office/drawing/2014/main" id="{045B53BE-4959-6471-FFEB-ED12FEC59343}"/>
              </a:ext>
            </a:extLst>
          </p:cNvPr>
          <p:cNvSpPr/>
          <p:nvPr/>
        </p:nvSpPr>
        <p:spPr>
          <a:xfrm flipV="1">
            <a:off x="1319980" y="3079061"/>
            <a:ext cx="4471219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30">
            <a:extLst>
              <a:ext uri="{FF2B5EF4-FFF2-40B4-BE49-F238E27FC236}">
                <a16:creationId xmlns:a16="http://schemas.microsoft.com/office/drawing/2014/main" id="{6F08EEE2-31E4-AED8-E783-98880ECEFCDB}"/>
              </a:ext>
            </a:extLst>
          </p:cNvPr>
          <p:cNvSpPr txBox="1"/>
          <p:nvPr/>
        </p:nvSpPr>
        <p:spPr>
          <a:xfrm>
            <a:off x="69948" y="2692353"/>
            <a:ext cx="696503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ja-JP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HTML</a:t>
            </a:r>
            <a:r>
              <a:rPr lang="ja-JP" altLang="en-US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</a:t>
            </a:r>
            <a:r>
              <a:rPr lang="en-US" altLang="ja-JP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CSS</a:t>
            </a:r>
            <a:r>
              <a:rPr lang="ja-JP" altLang="en-US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・</a:t>
            </a:r>
            <a:r>
              <a:rPr lang="en-US" altLang="ja-JP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JavaScript</a:t>
            </a:r>
            <a:r>
              <a:rPr lang="ja-JP" altLang="en-US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に対する理解向上</a:t>
            </a:r>
            <a:endParaRPr lang="en-US" sz="2000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02EF-8091-9998-5CA5-70DE495EEBF8}"/>
              </a:ext>
            </a:extLst>
          </p:cNvPr>
          <p:cNvSpPr txBox="1"/>
          <p:nvPr/>
        </p:nvSpPr>
        <p:spPr>
          <a:xfrm>
            <a:off x="1319980" y="3207480"/>
            <a:ext cx="776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フロントエンドの基本的な知識を深め、効率的にレイアウトやデザインの調整ができるよう、</a:t>
            </a:r>
            <a:endParaRPr lang="en-US" altLang="ja-JP" sz="1600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r>
              <a:rPr lang="en-US" altLang="ja-JP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HTML</a:t>
            </a:r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・</a:t>
            </a:r>
            <a:r>
              <a:rPr lang="en-US" altLang="ja-JP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CSS</a:t>
            </a:r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・</a:t>
            </a:r>
            <a:r>
              <a:rPr lang="en-US" altLang="ja-JP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JavaScript</a:t>
            </a:r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に対する理解を強化していきます。</a:t>
            </a:r>
            <a:endParaRPr lang="ko-KR" altLang="en-US" sz="1600" dirty="0">
              <a:latin typeface="MS PMincho" panose="02020600040205080304" pitchFamily="18" charset="-128"/>
            </a:endParaRPr>
          </a:p>
        </p:txBody>
      </p:sp>
      <p:sp>
        <p:nvSpPr>
          <p:cNvPr id="4" name="AutoShape 28">
            <a:extLst>
              <a:ext uri="{FF2B5EF4-FFF2-40B4-BE49-F238E27FC236}">
                <a16:creationId xmlns:a16="http://schemas.microsoft.com/office/drawing/2014/main" id="{5BD7C06E-8CA7-1846-80DC-E11AC264A27A}"/>
              </a:ext>
            </a:extLst>
          </p:cNvPr>
          <p:cNvSpPr/>
          <p:nvPr/>
        </p:nvSpPr>
        <p:spPr>
          <a:xfrm flipV="1">
            <a:off x="1295401" y="5207730"/>
            <a:ext cx="2285999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30">
            <a:extLst>
              <a:ext uri="{FF2B5EF4-FFF2-40B4-BE49-F238E27FC236}">
                <a16:creationId xmlns:a16="http://schemas.microsoft.com/office/drawing/2014/main" id="{109556EB-58E7-6E2D-31CE-43D63CE1F19C}"/>
              </a:ext>
            </a:extLst>
          </p:cNvPr>
          <p:cNvSpPr txBox="1"/>
          <p:nvPr/>
        </p:nvSpPr>
        <p:spPr>
          <a:xfrm>
            <a:off x="-1034473" y="4833819"/>
            <a:ext cx="696503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ja-JP" altLang="en-US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ユーザー体験の改善</a:t>
            </a:r>
            <a:endParaRPr lang="en-US" sz="2000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81413-A6B6-199C-21F0-2B1184657CA4}"/>
              </a:ext>
            </a:extLst>
          </p:cNvPr>
          <p:cNvSpPr txBox="1"/>
          <p:nvPr/>
        </p:nvSpPr>
        <p:spPr>
          <a:xfrm>
            <a:off x="1295400" y="5320725"/>
            <a:ext cx="6837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ユーザーがより使いやすいインターフェースやナビゲーションを提供するため、</a:t>
            </a:r>
            <a:endParaRPr lang="en-US" altLang="ja-JP" sz="1600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ユーザー体験</a:t>
            </a:r>
            <a:r>
              <a:rPr lang="en-US" altLang="ja-JP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(UX)</a:t>
            </a:r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に関する理解を深め、改善点を反映していきます。</a:t>
            </a:r>
            <a:endParaRPr lang="ko-KR" altLang="en-US" sz="1600" dirty="0">
              <a:latin typeface="MS PMincho" panose="02020600040205080304" pitchFamily="18" charset="-128"/>
            </a:endParaRPr>
          </a:p>
        </p:txBody>
      </p:sp>
      <p:sp>
        <p:nvSpPr>
          <p:cNvPr id="7" name="AutoShape 28">
            <a:extLst>
              <a:ext uri="{FF2B5EF4-FFF2-40B4-BE49-F238E27FC236}">
                <a16:creationId xmlns:a16="http://schemas.microsoft.com/office/drawing/2014/main" id="{6D1E3DBB-6E36-2807-B1EE-7EF14FC931F2}"/>
              </a:ext>
            </a:extLst>
          </p:cNvPr>
          <p:cNvSpPr/>
          <p:nvPr/>
        </p:nvSpPr>
        <p:spPr>
          <a:xfrm flipV="1">
            <a:off x="1322739" y="7514750"/>
            <a:ext cx="279206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0171DB03-F718-BFB6-CA8C-752AD936E691}"/>
              </a:ext>
            </a:extLst>
          </p:cNvPr>
          <p:cNvSpPr txBox="1"/>
          <p:nvPr/>
        </p:nvSpPr>
        <p:spPr>
          <a:xfrm>
            <a:off x="-763561" y="7124700"/>
            <a:ext cx="696503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ja-JP" altLang="en-US" sz="2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管理者ページ機能の充実</a:t>
            </a:r>
            <a:endParaRPr lang="en-US" sz="2000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FE1EA-8FBB-1CA8-7C94-8517859EEE7A}"/>
              </a:ext>
            </a:extLst>
          </p:cNvPr>
          <p:cNvSpPr txBox="1"/>
          <p:nvPr/>
        </p:nvSpPr>
        <p:spPr>
          <a:xfrm>
            <a:off x="1295400" y="7630590"/>
            <a:ext cx="5864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管理者が効率的に操作できるように、必要な機能や要素を追加し、</a:t>
            </a:r>
            <a:endParaRPr lang="en-US" altLang="ja-JP" sz="1600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r>
              <a:rPr lang="ja-JP" altLang="en-US" sz="1600" dirty="0">
                <a:latin typeface="MS PMincho" panose="02020600040205080304" pitchFamily="18" charset="-128"/>
                <a:ea typeface="MS PMincho" panose="02020600040205080304" pitchFamily="18" charset="-128"/>
              </a:rPr>
              <a:t>管理者ページをより管理しやすく改善していきます。</a:t>
            </a:r>
            <a:endParaRPr lang="ko-KR" altLang="en-US" sz="1600" dirty="0">
              <a:latin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7647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071535" y="4305300"/>
            <a:ext cx="8144929" cy="70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ja-JP" altLang="en-US" sz="4500" b="1" u="none" strike="noStrike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ご覧いただきありがとうございます。</a:t>
            </a:r>
            <a:endParaRPr lang="en-US" sz="4500" b="1" u="none" strike="noStrike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69189" y="3822179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869189" y="4653278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869189" y="5554160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869189" y="6385259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712746" y="4533900"/>
            <a:ext cx="4602454" cy="826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ja-JP" altLang="en-US" sz="5305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Raleway Bold"/>
                <a:sym typeface="Raleway Bold"/>
              </a:rPr>
              <a:t>共々</a:t>
            </a:r>
            <a:endParaRPr lang="en-US" sz="5305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Raleway Bold"/>
              <a:sym typeface="Raleway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83574" y="3269429"/>
            <a:ext cx="2470826" cy="3321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ja-JP" altLang="en-US" sz="3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概要</a:t>
            </a:r>
            <a:endParaRPr lang="en-US" sz="3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ja-JP" altLang="en-US" sz="3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設計</a:t>
            </a:r>
            <a:endParaRPr lang="en-US" sz="3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ja-JP" altLang="en-US" sz="3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実装</a:t>
            </a:r>
            <a:endParaRPr lang="en-US" sz="3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ja-JP" altLang="en-US" sz="3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rPr>
              <a:t>振り返り</a:t>
            </a:r>
            <a:endParaRPr lang="en-US" sz="3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89496" y="3269429"/>
            <a:ext cx="465237" cy="331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Raleway Bold"/>
                <a:sym typeface="Raleway 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23832" y="765070"/>
            <a:ext cx="15907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 Bold"/>
              </a:rPr>
              <a:t>01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 Bold"/>
              </a:rPr>
              <a:t>概要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 Bold"/>
            </a:endParaRPr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073F72DB-779C-BC00-38AD-2C803382F864}"/>
              </a:ext>
            </a:extLst>
          </p:cNvPr>
          <p:cNvGrpSpPr/>
          <p:nvPr/>
        </p:nvGrpSpPr>
        <p:grpSpPr>
          <a:xfrm>
            <a:off x="457200" y="1638300"/>
            <a:ext cx="11277600" cy="8260844"/>
            <a:chOff x="0" y="0"/>
            <a:chExt cx="1796054" cy="1909732"/>
          </a:xfrm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E639BA61-A395-FE80-2991-360E09258268}"/>
                </a:ext>
              </a:extLst>
            </p:cNvPr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MS PMincho" panose="02020600040205080304" pitchFamily="18" charset="-128"/>
                <a:cs typeface="Calibri" panose="020F0502020204030204" pitchFamily="34" charset="0"/>
              </a:endParaRPr>
            </a:p>
          </p:txBody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364ED4A6-CB3A-B0D0-5B9A-4B5F9A318FA1}"/>
                </a:ext>
              </a:extLst>
            </p:cNvPr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dirty="0"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29" name="AutoShape 28">
            <a:extLst>
              <a:ext uri="{FF2B5EF4-FFF2-40B4-BE49-F238E27FC236}">
                <a16:creationId xmlns:a16="http://schemas.microsoft.com/office/drawing/2014/main" id="{EF3278D9-2155-0598-B558-9FD814FB2BB1}"/>
              </a:ext>
            </a:extLst>
          </p:cNvPr>
          <p:cNvSpPr/>
          <p:nvPr/>
        </p:nvSpPr>
        <p:spPr>
          <a:xfrm flipV="1">
            <a:off x="700734" y="2202944"/>
            <a:ext cx="1076121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80B3DA-972B-565D-EEC3-7737F72D02C2}"/>
              </a:ext>
            </a:extLst>
          </p:cNvPr>
          <p:cNvSpPr txBox="1"/>
          <p:nvPr/>
        </p:nvSpPr>
        <p:spPr>
          <a:xfrm>
            <a:off x="609673" y="1790700"/>
            <a:ext cx="4565726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・ドメイン名： 共々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37" name="AutoShape 28">
            <a:extLst>
              <a:ext uri="{FF2B5EF4-FFF2-40B4-BE49-F238E27FC236}">
                <a16:creationId xmlns:a16="http://schemas.microsoft.com/office/drawing/2014/main" id="{05524388-1525-D7BC-741B-1D4423682CD4}"/>
              </a:ext>
            </a:extLst>
          </p:cNvPr>
          <p:cNvSpPr/>
          <p:nvPr/>
        </p:nvSpPr>
        <p:spPr>
          <a:xfrm flipV="1">
            <a:off x="700734" y="2736345"/>
            <a:ext cx="10761212" cy="31243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498C6C-DDF8-FA4C-EA79-890A23286DA6}"/>
              </a:ext>
            </a:extLst>
          </p:cNvPr>
          <p:cNvSpPr txBox="1"/>
          <p:nvPr/>
        </p:nvSpPr>
        <p:spPr>
          <a:xfrm>
            <a:off x="609673" y="2355344"/>
            <a:ext cx="4565726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・プロジェクト名：</a:t>
            </a:r>
            <a:r>
              <a:rPr lang="ko-KR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 </a:t>
            </a:r>
            <a:r>
              <a:rPr lang="en-US" altLang="ko-KR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Blog Service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39" name="AutoShape 28">
            <a:extLst>
              <a:ext uri="{FF2B5EF4-FFF2-40B4-BE49-F238E27FC236}">
                <a16:creationId xmlns:a16="http://schemas.microsoft.com/office/drawing/2014/main" id="{3F0861CE-E9F0-7E32-9D9C-52AD1962CE8E}"/>
              </a:ext>
            </a:extLst>
          </p:cNvPr>
          <p:cNvSpPr/>
          <p:nvPr/>
        </p:nvSpPr>
        <p:spPr>
          <a:xfrm flipV="1">
            <a:off x="700734" y="3283457"/>
            <a:ext cx="10761212" cy="31243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4FC6A2-1A26-BDAF-D4A8-F71282282436}"/>
              </a:ext>
            </a:extLst>
          </p:cNvPr>
          <p:cNvSpPr txBox="1"/>
          <p:nvPr/>
        </p:nvSpPr>
        <p:spPr>
          <a:xfrm>
            <a:off x="609673" y="2902456"/>
            <a:ext cx="4565726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・開発人数：</a:t>
            </a:r>
            <a:r>
              <a:rPr lang="ko-KR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 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1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名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F57769-09EC-3EFC-F308-D9ADE557ABBB}"/>
              </a:ext>
            </a:extLst>
          </p:cNvPr>
          <p:cNvSpPr txBox="1"/>
          <p:nvPr/>
        </p:nvSpPr>
        <p:spPr>
          <a:xfrm>
            <a:off x="609672" y="3467100"/>
            <a:ext cx="6324527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・開発期間：</a:t>
            </a:r>
            <a:r>
              <a:rPr lang="ko-KR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 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2024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年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10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月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18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日～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2024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年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11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月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1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日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43" name="AutoShape 28">
            <a:extLst>
              <a:ext uri="{FF2B5EF4-FFF2-40B4-BE49-F238E27FC236}">
                <a16:creationId xmlns:a16="http://schemas.microsoft.com/office/drawing/2014/main" id="{496E7E8F-01E4-FB10-4509-125820B8980C}"/>
              </a:ext>
            </a:extLst>
          </p:cNvPr>
          <p:cNvSpPr/>
          <p:nvPr/>
        </p:nvSpPr>
        <p:spPr>
          <a:xfrm flipV="1">
            <a:off x="700734" y="6151631"/>
            <a:ext cx="1076121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S PMincho" panose="02020600040205080304" pitchFamily="18" charset="-128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EAAA58-A6CB-CF28-2A99-EDC02AA78922}"/>
              </a:ext>
            </a:extLst>
          </p:cNvPr>
          <p:cNvSpPr txBox="1"/>
          <p:nvPr/>
        </p:nvSpPr>
        <p:spPr>
          <a:xfrm>
            <a:off x="609672" y="5739387"/>
            <a:ext cx="1097272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・開発機能：会員登録、ログイン、会員情報修正、会員退会、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ID/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パスワード検索、投稿検索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45" name="AutoShape 28">
            <a:extLst>
              <a:ext uri="{FF2B5EF4-FFF2-40B4-BE49-F238E27FC236}">
                <a16:creationId xmlns:a16="http://schemas.microsoft.com/office/drawing/2014/main" id="{E70E26E2-2218-2827-5B5C-4511DA9FE690}"/>
              </a:ext>
            </a:extLst>
          </p:cNvPr>
          <p:cNvSpPr/>
          <p:nvPr/>
        </p:nvSpPr>
        <p:spPr>
          <a:xfrm flipV="1">
            <a:off x="700734" y="6699468"/>
            <a:ext cx="1076121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7BF6A4-023B-1724-2783-C7834815A573}"/>
              </a:ext>
            </a:extLst>
          </p:cNvPr>
          <p:cNvSpPr txBox="1"/>
          <p:nvPr/>
        </p:nvSpPr>
        <p:spPr>
          <a:xfrm>
            <a:off x="609672" y="6317743"/>
            <a:ext cx="7619927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	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         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A4BC44-06B8-A094-1088-28A4BECD3958}"/>
              </a:ext>
            </a:extLst>
          </p:cNvPr>
          <p:cNvSpPr txBox="1"/>
          <p:nvPr/>
        </p:nvSpPr>
        <p:spPr>
          <a:xfrm>
            <a:off x="609673" y="6272787"/>
            <a:ext cx="1076121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　　　　　　会員別ブログ生成、ブログのロゴ＆紹介の設定、投稿作成＆編集＆削除、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48" name="AutoShape 28">
            <a:extLst>
              <a:ext uri="{FF2B5EF4-FFF2-40B4-BE49-F238E27FC236}">
                <a16:creationId xmlns:a16="http://schemas.microsoft.com/office/drawing/2014/main" id="{D2E7A59A-714B-C9E3-6D8F-5EA6A618A413}"/>
              </a:ext>
            </a:extLst>
          </p:cNvPr>
          <p:cNvSpPr/>
          <p:nvPr/>
        </p:nvSpPr>
        <p:spPr>
          <a:xfrm flipV="1">
            <a:off x="700661" y="7263387"/>
            <a:ext cx="1076121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1AE296-E15B-BA00-DD3C-BCA228F9FAB5}"/>
              </a:ext>
            </a:extLst>
          </p:cNvPr>
          <p:cNvSpPr txBox="1"/>
          <p:nvPr/>
        </p:nvSpPr>
        <p:spPr>
          <a:xfrm>
            <a:off x="609600" y="6836706"/>
            <a:ext cx="1076121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　　　　　　投稿別テーマ生成、コメント・返信コメント、投稿別の閲覧数＆いいね、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CFB35A-4E76-98FF-B583-B6F7B37F46B3}"/>
              </a:ext>
            </a:extLst>
          </p:cNvPr>
          <p:cNvSpPr txBox="1"/>
          <p:nvPr/>
        </p:nvSpPr>
        <p:spPr>
          <a:xfrm>
            <a:off x="533400" y="6246159"/>
            <a:ext cx="1076121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　　　↪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A6849E-5D42-9B82-7EA3-BFBD049D24FE}"/>
              </a:ext>
            </a:extLst>
          </p:cNvPr>
          <p:cNvSpPr txBox="1"/>
          <p:nvPr/>
        </p:nvSpPr>
        <p:spPr>
          <a:xfrm>
            <a:off x="533400" y="6833821"/>
            <a:ext cx="1076121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　　　↪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52" name="AutoShape 28">
            <a:extLst>
              <a:ext uri="{FF2B5EF4-FFF2-40B4-BE49-F238E27FC236}">
                <a16:creationId xmlns:a16="http://schemas.microsoft.com/office/drawing/2014/main" id="{56DBC8B3-CD73-A4B3-7318-AB2B7BED6512}"/>
              </a:ext>
            </a:extLst>
          </p:cNvPr>
          <p:cNvSpPr/>
          <p:nvPr/>
        </p:nvSpPr>
        <p:spPr>
          <a:xfrm flipV="1">
            <a:off x="700661" y="7845353"/>
            <a:ext cx="1076121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64155A-5FE2-227C-2F1F-669728B84B0C}"/>
              </a:ext>
            </a:extLst>
          </p:cNvPr>
          <p:cNvSpPr txBox="1"/>
          <p:nvPr/>
        </p:nvSpPr>
        <p:spPr>
          <a:xfrm>
            <a:off x="609600" y="7418672"/>
            <a:ext cx="1076121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　　　　　　お問い合わせページ、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(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管理者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)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お問い合わせ閲覧、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20DD76-9995-EA39-C812-B348689CF21E}"/>
              </a:ext>
            </a:extLst>
          </p:cNvPr>
          <p:cNvSpPr txBox="1"/>
          <p:nvPr/>
        </p:nvSpPr>
        <p:spPr>
          <a:xfrm>
            <a:off x="533400" y="7415787"/>
            <a:ext cx="1076121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　　　↪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55" name="AutoShape 28">
            <a:extLst>
              <a:ext uri="{FF2B5EF4-FFF2-40B4-BE49-F238E27FC236}">
                <a16:creationId xmlns:a16="http://schemas.microsoft.com/office/drawing/2014/main" id="{2CB3BEB9-2EB7-0097-29D7-9A4BD70D7073}"/>
              </a:ext>
            </a:extLst>
          </p:cNvPr>
          <p:cNvSpPr/>
          <p:nvPr/>
        </p:nvSpPr>
        <p:spPr>
          <a:xfrm flipV="1">
            <a:off x="700661" y="8406387"/>
            <a:ext cx="1076121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CC46CC-36A0-17DE-4284-50BC17ADB79E}"/>
              </a:ext>
            </a:extLst>
          </p:cNvPr>
          <p:cNvSpPr txBox="1"/>
          <p:nvPr/>
        </p:nvSpPr>
        <p:spPr>
          <a:xfrm>
            <a:off x="609600" y="7979706"/>
            <a:ext cx="1076121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　　　　　　大量のレコードがあるページにページネーション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834B4D-B844-D135-ACD0-A1124AED2688}"/>
              </a:ext>
            </a:extLst>
          </p:cNvPr>
          <p:cNvSpPr txBox="1"/>
          <p:nvPr/>
        </p:nvSpPr>
        <p:spPr>
          <a:xfrm>
            <a:off x="533400" y="7976821"/>
            <a:ext cx="10761212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　　　↪</a:t>
            </a:r>
            <a:endParaRPr lang="en-US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61" name="AutoShape 28">
            <a:extLst>
              <a:ext uri="{FF2B5EF4-FFF2-40B4-BE49-F238E27FC236}">
                <a16:creationId xmlns:a16="http://schemas.microsoft.com/office/drawing/2014/main" id="{B0DB52C0-CB7A-C02A-B71E-47087927CEC7}"/>
              </a:ext>
            </a:extLst>
          </p:cNvPr>
          <p:cNvSpPr/>
          <p:nvPr/>
        </p:nvSpPr>
        <p:spPr>
          <a:xfrm flipV="1">
            <a:off x="700662" y="4443988"/>
            <a:ext cx="1076121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S PMincho" panose="02020600040205080304" pitchFamily="18" charset="-128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21F9CBF-C043-DC9B-C9D0-325E6F6A7543}"/>
              </a:ext>
            </a:extLst>
          </p:cNvPr>
          <p:cNvSpPr txBox="1"/>
          <p:nvPr/>
        </p:nvSpPr>
        <p:spPr>
          <a:xfrm>
            <a:off x="609600" y="4031744"/>
            <a:ext cx="6324527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・開発言語：</a:t>
            </a:r>
            <a:r>
              <a:rPr lang="ko-KR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 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Java </a:t>
            </a:r>
            <a:r>
              <a:rPr lang="en-US" altLang="ja-JP" sz="2000" dirty="0" err="1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JSP&amp;Servlet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63" name="AutoShape 28">
            <a:extLst>
              <a:ext uri="{FF2B5EF4-FFF2-40B4-BE49-F238E27FC236}">
                <a16:creationId xmlns:a16="http://schemas.microsoft.com/office/drawing/2014/main" id="{650FEC86-06E6-7630-DAFF-5AF790132EF4}"/>
              </a:ext>
            </a:extLst>
          </p:cNvPr>
          <p:cNvSpPr/>
          <p:nvPr/>
        </p:nvSpPr>
        <p:spPr>
          <a:xfrm flipV="1">
            <a:off x="700662" y="5022344"/>
            <a:ext cx="1076121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S PMincho" panose="02020600040205080304" pitchFamily="18" charset="-128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6FA7CA-F19C-A40A-477A-7D12C531511F}"/>
              </a:ext>
            </a:extLst>
          </p:cNvPr>
          <p:cNvSpPr txBox="1"/>
          <p:nvPr/>
        </p:nvSpPr>
        <p:spPr>
          <a:xfrm>
            <a:off x="609600" y="4610101"/>
            <a:ext cx="1097272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・開発環境：</a:t>
            </a:r>
            <a:r>
              <a:rPr lang="ko-KR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 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JDK17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、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Apache Tomcat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、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HTML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、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CSS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、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JavaScript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、</a:t>
            </a:r>
            <a:r>
              <a:rPr lang="en-US" altLang="ja-JP" sz="2000" dirty="0" err="1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JQuery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65" name="AutoShape 28">
            <a:extLst>
              <a:ext uri="{FF2B5EF4-FFF2-40B4-BE49-F238E27FC236}">
                <a16:creationId xmlns:a16="http://schemas.microsoft.com/office/drawing/2014/main" id="{9924A74C-2E6D-EE4B-5385-201334B051FC}"/>
              </a:ext>
            </a:extLst>
          </p:cNvPr>
          <p:cNvSpPr/>
          <p:nvPr/>
        </p:nvSpPr>
        <p:spPr>
          <a:xfrm flipV="1">
            <a:off x="700662" y="5586987"/>
            <a:ext cx="1076121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S PMincho" panose="02020600040205080304" pitchFamily="18" charset="-128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1A2E72-DFE7-5640-B669-75AFDB576758}"/>
              </a:ext>
            </a:extLst>
          </p:cNvPr>
          <p:cNvSpPr txBox="1"/>
          <p:nvPr/>
        </p:nvSpPr>
        <p:spPr>
          <a:xfrm>
            <a:off x="609600" y="5174744"/>
            <a:ext cx="1097272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・データベース：</a:t>
            </a:r>
            <a:r>
              <a:rPr lang="ko-KR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 </a:t>
            </a:r>
            <a:r>
              <a: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Oracle</a:t>
            </a:r>
          </a:p>
        </p:txBody>
      </p:sp>
      <p:sp>
        <p:nvSpPr>
          <p:cNvPr id="67" name="AutoShape 28">
            <a:extLst>
              <a:ext uri="{FF2B5EF4-FFF2-40B4-BE49-F238E27FC236}">
                <a16:creationId xmlns:a16="http://schemas.microsoft.com/office/drawing/2014/main" id="{059BEB5C-D8E4-0617-CA2D-0D4CA714AC75}"/>
              </a:ext>
            </a:extLst>
          </p:cNvPr>
          <p:cNvSpPr/>
          <p:nvPr/>
        </p:nvSpPr>
        <p:spPr>
          <a:xfrm flipV="1">
            <a:off x="700662" y="8984744"/>
            <a:ext cx="1076121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S PMincho" panose="02020600040205080304" pitchFamily="18" charset="-128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0FAA21-CE14-67BF-505D-C8A65CCB3D37}"/>
              </a:ext>
            </a:extLst>
          </p:cNvPr>
          <p:cNvSpPr txBox="1"/>
          <p:nvPr/>
        </p:nvSpPr>
        <p:spPr>
          <a:xfrm>
            <a:off x="609600" y="8572501"/>
            <a:ext cx="1097272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・簡単な紹介：</a:t>
            </a:r>
            <a:r>
              <a:rPr lang="ko-KR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 </a:t>
            </a: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主に知識を共有するサイトを目的で開発しましたが、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sp>
        <p:nvSpPr>
          <p:cNvPr id="69" name="AutoShape 28">
            <a:extLst>
              <a:ext uri="{FF2B5EF4-FFF2-40B4-BE49-F238E27FC236}">
                <a16:creationId xmlns:a16="http://schemas.microsoft.com/office/drawing/2014/main" id="{B220AC13-5416-A28F-D2EC-140F864395AE}"/>
              </a:ext>
            </a:extLst>
          </p:cNvPr>
          <p:cNvSpPr/>
          <p:nvPr/>
        </p:nvSpPr>
        <p:spPr>
          <a:xfrm flipV="1">
            <a:off x="700734" y="9518144"/>
            <a:ext cx="1076121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S PMincho" panose="02020600040205080304" pitchFamily="18" charset="-128"/>
              <a:cs typeface="Calibri" panose="020F05020202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627A3E-ABAC-C7F1-CA7A-9F0852773608}"/>
              </a:ext>
            </a:extLst>
          </p:cNvPr>
          <p:cNvSpPr txBox="1"/>
          <p:nvPr/>
        </p:nvSpPr>
        <p:spPr>
          <a:xfrm>
            <a:off x="609672" y="9105901"/>
            <a:ext cx="10972728" cy="33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000"/>
              </a:lnSpc>
              <a:spcBef>
                <a:spcPct val="0"/>
              </a:spcBef>
            </a:pPr>
            <a:r>
              <a:rPr lang="ja-JP" alt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Calibri" panose="020F0502020204030204" pitchFamily="34" charset="0"/>
                <a:sym typeface="Source Han Sans KR"/>
              </a:rPr>
              <a:t>　　　　　　　その以外の目的でも自由に使用できるように設計しました。</a:t>
            </a:r>
            <a:endParaRPr lang="en-US" altLang="ja-JP" sz="2000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Calibri" panose="020F0502020204030204" pitchFamily="34" charset="0"/>
              <a:sym typeface="Source Han Sans KR"/>
            </a:endParaRPr>
          </a:p>
        </p:txBody>
      </p:sp>
      <p:pic>
        <p:nvPicPr>
          <p:cNvPr id="75" name="Picture 8" descr="오라클 DB관리]23.09.14">
            <a:extLst>
              <a:ext uri="{FF2B5EF4-FFF2-40B4-BE49-F238E27FC236}">
                <a16:creationId xmlns:a16="http://schemas.microsoft.com/office/drawing/2014/main" id="{B7CC490C-6B67-CE3A-3F2A-FE99EAB1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3000" r="95667">
                        <a14:foregroundMark x1="13333" y1="41071" x2="13333" y2="41071"/>
                        <a14:foregroundMark x1="3000" y1="44643" x2="3000" y2="44643"/>
                        <a14:foregroundMark x1="43000" y1="47619" x2="43000" y2="47619"/>
                        <a14:foregroundMark x1="59000" y1="41667" x2="59000" y2="41667"/>
                        <a14:foregroundMark x1="72000" y1="46429" x2="72000" y2="46429"/>
                        <a14:foregroundMark x1="86000" y1="50000" x2="86000" y2="50000"/>
                        <a14:foregroundMark x1="95667" y1="51190" x2="95667" y2="51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799" y="3278306"/>
            <a:ext cx="1979527" cy="1108535"/>
          </a:xfrm>
          <a:prstGeom prst="rect">
            <a:avLst/>
          </a:prstGeom>
          <a:noFill/>
        </p:spPr>
      </p:pic>
      <p:pic>
        <p:nvPicPr>
          <p:cNvPr id="76" name="Picture 6" descr="JSP &amp; Servlet (feat. 웹 서버 WAS)">
            <a:extLst>
              <a:ext uri="{FF2B5EF4-FFF2-40B4-BE49-F238E27FC236}">
                <a16:creationId xmlns:a16="http://schemas.microsoft.com/office/drawing/2014/main" id="{A79BC2B2-4241-3D0B-910F-C1334E44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056" y1="84076" x2="42056" y2="84076"/>
                        <a14:foregroundMark x1="30530" y1="72611" x2="30530" y2="72611"/>
                        <a14:foregroundMark x1="30530" y1="64968" x2="30530" y2="64968"/>
                        <a14:foregroundMark x1="30841" y1="56051" x2="30841" y2="56051"/>
                        <a14:foregroundMark x1="33333" y1="40127" x2="33333" y2="40127"/>
                        <a14:foregroundMark x1="32087" y1="38217" x2="32087" y2="38217"/>
                        <a14:foregroundMark x1="32399" y1="35669" x2="32399" y2="35669"/>
                        <a14:foregroundMark x1="28972" y1="28025" x2="28972" y2="28025"/>
                        <a14:foregroundMark x1="34891" y1="14013" x2="34891" y2="14013"/>
                        <a14:foregroundMark x1="45171" y1="37580" x2="45171" y2="37580"/>
                        <a14:foregroundMark x1="44548" y1="53503" x2="44548" y2="53503"/>
                        <a14:foregroundMark x1="52025" y1="63694" x2="52025" y2="63694"/>
                        <a14:foregroundMark x1="60436" y1="63057" x2="60436" y2="63057"/>
                        <a14:foregroundMark x1="64486" y1="64968" x2="64486" y2="64968"/>
                        <a14:foregroundMark x1="67913" y1="66879" x2="67913" y2="66879"/>
                        <a14:foregroundMark x1="53583" y1="38217" x2="53583" y2="38217"/>
                        <a14:foregroundMark x1="56075" y1="38217" x2="56075" y2="38217"/>
                        <a14:foregroundMark x1="60125" y1="39490" x2="60125" y2="39490"/>
                        <a14:foregroundMark x1="66355" y1="39490" x2="66355" y2="39490"/>
                        <a14:foregroundMark x1="71028" y1="40127" x2="71028" y2="40127"/>
                        <a14:foregroundMark x1="74455" y1="38217" x2="74455" y2="38217"/>
                        <a14:foregroundMark x1="77882" y1="40127" x2="77882" y2="40127"/>
                        <a14:foregroundMark x1="38629" y1="22930" x2="38629" y2="22930"/>
                        <a14:foregroundMark x1="38006" y1="23567" x2="38006" y2="23567"/>
                        <a14:foregroundMark x1="38941" y1="22930" x2="39252" y2="22293"/>
                        <a14:foregroundMark x1="38629" y1="23567" x2="38941" y2="22930"/>
                        <a14:foregroundMark x1="38006" y1="23567" x2="38629" y2="23567"/>
                        <a14:foregroundMark x1="39875" y1="22930" x2="38941" y2="23567"/>
                        <a14:backgroundMark x1="38941" y1="24841" x2="38941" y2="24841"/>
                        <a14:backgroundMark x1="38731" y1="24802" x2="39154" y2="24110"/>
                        <a14:backgroundMark x1="39564" y1="22134" x2="39875" y2="19745"/>
                        <a14:backgroundMark x1="38629" y1="29299" x2="39268" y2="24402"/>
                        <a14:backgroundMark x1="70093" y1="38217" x2="70093" y2="38217"/>
                        <a14:backgroundMark x1="52648" y1="38217" x2="52648" y2="38217"/>
                        <a14:backgroundMark x1="75078" y1="38217" x2="75078" y2="38217"/>
                        <a14:backgroundMark x1="39875" y1="24204" x2="39875" y2="24204"/>
                        <a14:backgroundMark x1="39875" y1="24204" x2="41121" y2="22930"/>
                        <a14:backgroundMark x1="39252" y1="27389" x2="40810" y2="22930"/>
                        <a14:backgroundMark x1="39564" y1="23567" x2="39564" y2="23567"/>
                        <a14:backgroundMark x1="38318" y1="24841" x2="38318" y2="24841"/>
                        <a14:backgroundMark x1="37383" y1="22930" x2="37383" y2="22930"/>
                        <a14:backgroundMark x1="38318" y1="22293" x2="38318" y2="22293"/>
                        <a14:backgroundMark x1="38941" y1="22293" x2="38941" y2="22293"/>
                        <a14:backgroundMark x1="37695" y1="23567" x2="37695" y2="23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128" y="1848607"/>
            <a:ext cx="2778392" cy="135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아파치 톰캣 - 위키백과, 우리 모두의 백과사전">
            <a:extLst>
              <a:ext uri="{FF2B5EF4-FFF2-40B4-BE49-F238E27FC236}">
                <a16:creationId xmlns:a16="http://schemas.microsoft.com/office/drawing/2014/main" id="{AFF7FDA6-2207-1FFE-0CF2-FD0F1D4EC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6" b="98413" l="3008" r="95865">
                        <a14:foregroundMark x1="89098" y1="92593" x2="89098" y2="92593"/>
                        <a14:foregroundMark x1="93609" y1="96825" x2="93609" y2="96825"/>
                        <a14:foregroundMark x1="95865" y1="96825" x2="95865" y2="96825"/>
                        <a14:foregroundMark x1="6767" y1="89947" x2="6767" y2="89947"/>
                        <a14:foregroundMark x1="3008" y1="94709" x2="3008" y2="94709"/>
                        <a14:foregroundMark x1="34962" y1="26984" x2="34962" y2="26984"/>
                        <a14:foregroundMark x1="52256" y1="6878" x2="52256" y2="6878"/>
                        <a14:foregroundMark x1="86842" y1="4762" x2="86842" y2="4762"/>
                        <a14:foregroundMark x1="94737" y1="98413" x2="94737" y2="98413"/>
                        <a14:foregroundMark x1="53383" y1="3704" x2="53383" y2="3704"/>
                        <a14:foregroundMark x1="89474" y1="2646" x2="89474" y2="2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824" y="4675515"/>
            <a:ext cx="1905000" cy="1353553"/>
          </a:xfrm>
          <a:prstGeom prst="rect">
            <a:avLst/>
          </a:prstGeom>
          <a:noFill/>
        </p:spPr>
      </p:pic>
      <p:pic>
        <p:nvPicPr>
          <p:cNvPr id="78" name="Picture 10" descr="T.I.L 1st Week (HTML &amp;&amp; CSS)">
            <a:extLst>
              <a:ext uri="{FF2B5EF4-FFF2-40B4-BE49-F238E27FC236}">
                <a16:creationId xmlns:a16="http://schemas.microsoft.com/office/drawing/2014/main" id="{93251351-06CC-927B-DF91-4D8E18E6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9556" y1="32000" x2="19556" y2="32000"/>
                        <a14:foregroundMark x1="23111" y1="32444" x2="23111" y2="32444"/>
                        <a14:foregroundMark x1="28889" y1="32444" x2="28889" y2="32444"/>
                        <a14:foregroundMark x1="37333" y1="28000" x2="37333" y2="28000"/>
                        <a14:foregroundMark x1="45333" y1="26667" x2="45333" y2="26667"/>
                        <a14:foregroundMark x1="51556" y1="27556" x2="51556" y2="27556"/>
                        <a14:foregroundMark x1="59556" y1="27556" x2="59556" y2="27556"/>
                        <a14:foregroundMark x1="74222" y1="35111" x2="74222" y2="35111"/>
                        <a14:foregroundMark x1="77778" y1="33778" x2="77778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799" y="5932931"/>
            <a:ext cx="2133601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0370DDE-5F34-4B72-CA21-89C3C7D6C5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125" y="7561225"/>
            <a:ext cx="1925675" cy="1925675"/>
          </a:xfrm>
          <a:prstGeom prst="rect">
            <a:avLst/>
          </a:prstGeom>
        </p:spPr>
      </p:pic>
      <p:sp>
        <p:nvSpPr>
          <p:cNvPr id="3" name="AutoShape 28">
            <a:extLst>
              <a:ext uri="{FF2B5EF4-FFF2-40B4-BE49-F238E27FC236}">
                <a16:creationId xmlns:a16="http://schemas.microsoft.com/office/drawing/2014/main" id="{A95BE627-6A9B-A3ED-E735-35BF7C24D740}"/>
              </a:ext>
            </a:extLst>
          </p:cNvPr>
          <p:cNvSpPr/>
          <p:nvPr/>
        </p:nvSpPr>
        <p:spPr>
          <a:xfrm flipV="1">
            <a:off x="685800" y="3848100"/>
            <a:ext cx="10761212" cy="31243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" y="696296"/>
            <a:ext cx="25200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39712" y="114300"/>
            <a:ext cx="27337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02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設計 </a:t>
            </a:r>
            <a:r>
              <a:rPr lang="en-US" altLang="ko-KR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- 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DB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設計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6978B5F-8E9C-5EFB-9DA5-DC9E17A9F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3"/>
            <a:ext cx="18288000" cy="95632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41344-F5B1-D890-91C4-4255E6881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0950AD9-6771-2548-4F89-A271B40FA14D}"/>
              </a:ext>
            </a:extLst>
          </p:cNvPr>
          <p:cNvSpPr/>
          <p:nvPr/>
        </p:nvSpPr>
        <p:spPr>
          <a:xfrm>
            <a:off x="609600" y="992737"/>
            <a:ext cx="26448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A9B5D43-C367-8DDE-A851-851BEB0FBDA9}"/>
              </a:ext>
            </a:extLst>
          </p:cNvPr>
          <p:cNvSpPr txBox="1"/>
          <p:nvPr/>
        </p:nvSpPr>
        <p:spPr>
          <a:xfrm>
            <a:off x="673112" y="410741"/>
            <a:ext cx="27337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02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設計 </a:t>
            </a:r>
            <a:r>
              <a:rPr lang="en-US" altLang="ko-KR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API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設計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68FE64D-4820-B1E6-21D9-92E8E5D89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370191"/>
              </p:ext>
            </p:extLst>
          </p:nvPr>
        </p:nvGraphicFramePr>
        <p:xfrm>
          <a:off x="608338" y="1112647"/>
          <a:ext cx="17071324" cy="8410263"/>
        </p:xfrm>
        <a:graphic>
          <a:graphicData uri="http://schemas.openxmlformats.org/drawingml/2006/table">
            <a:tbl>
              <a:tblPr/>
              <a:tblGrid>
                <a:gridCol w="4267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7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2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80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2000" b="1" dirty="0">
                          <a:solidFill>
                            <a:srgbClr val="FEFBEE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Source Han Sans KR Medium"/>
                          <a:sym typeface="Source Han Sans KR Medium"/>
                        </a:rPr>
                        <a:t>機能</a:t>
                      </a:r>
                      <a:endParaRPr lang="en-US" sz="11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2000" b="1" dirty="0">
                          <a:solidFill>
                            <a:srgbClr val="FEFBEE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 Medium"/>
                        </a:rPr>
                        <a:t>メソッド</a:t>
                      </a:r>
                      <a:endParaRPr lang="en-US" sz="11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2000" b="1" dirty="0">
                          <a:solidFill>
                            <a:srgbClr val="FEFBEE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 Medium"/>
                        </a:rPr>
                        <a:t>URL</a:t>
                      </a:r>
                      <a:endParaRPr lang="en-US" sz="11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2000" b="1" dirty="0">
                          <a:solidFill>
                            <a:srgbClr val="FEFBEE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 Medium"/>
                        </a:rPr>
                        <a:t>Return</a:t>
                      </a:r>
                      <a:endParaRPr lang="en-US" sz="11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8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b="1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 Medium"/>
                        </a:rPr>
                        <a:t>会員登録ページ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GET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/signup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会員登録ページに移動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会員登録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signuppro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会員登録が成功した場合、インデックスページに移動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281135"/>
                  </a:ext>
                </a:extLst>
              </a:tr>
              <a:tr h="634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ログインページ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GET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/login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ログインページに移動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81238"/>
                  </a:ext>
                </a:extLst>
              </a:tr>
              <a:tr h="634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ログイン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loginpro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ログインが成功した場合、インデックスページに移動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400140"/>
                  </a:ext>
                </a:extLst>
              </a:tr>
              <a:tr h="634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ログアウト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GET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/logout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現在持っているセッションを無効化し、インデックスページに移動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119916"/>
                  </a:ext>
                </a:extLst>
              </a:tr>
              <a:tr h="961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会員情報修正</a:t>
                      </a:r>
                      <a:r>
                        <a:rPr kumimoji="0" lang="en-US" altLang="ja-JP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(Password)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/change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クライアントで入力チェックとバリデーションを行った後、サーバーへパスワードのパラメータを送信し、サーバー側でも再度検査を行った後、変更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022406"/>
                  </a:ext>
                </a:extLst>
              </a:tr>
              <a:tr h="961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会員情報修正</a:t>
                      </a:r>
                      <a:r>
                        <a:rPr kumimoji="0" lang="en-US" altLang="ja-JP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(Nickname)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/change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クライアントで入力チェックと重複チェックを行った後、サーバーへニックネームのパラメータを送信し、サーバー側でも再度検査を行った後、変更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373410"/>
                  </a:ext>
                </a:extLst>
              </a:tr>
              <a:tr h="634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会員退会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</a:t>
                      </a:r>
                      <a:r>
                        <a:rPr lang="en-US" sz="1800" dirty="0" err="1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deleteAccount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退会時にセッションハイジャックによる不正な退会を防ぐため、</a:t>
                      </a:r>
                      <a:endParaRPr lang="en-US" altLang="ja-JP" sz="1800" dirty="0">
                        <a:solidFill>
                          <a:srgbClr val="090807"/>
                        </a:solidFill>
                        <a:latin typeface="MS PMincho" panose="02020600040205080304" pitchFamily="18" charset="-128"/>
                        <a:ea typeface="MS PMincho" panose="02020600040205080304" pitchFamily="18" charset="-128"/>
                        <a:sym typeface="Source Han Sans KR"/>
                      </a:endParaRPr>
                    </a:p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パスワードを入力して一致した場合に退会処理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028594"/>
                  </a:ext>
                </a:extLst>
              </a:tr>
              <a:tr h="634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お問い合わせ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GET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/inquiry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お問い合わせページに移動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058837"/>
                  </a:ext>
                </a:extLst>
              </a:tr>
              <a:tr h="634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ID/</a:t>
                      </a: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パスワード検索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GET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/help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ID/</a:t>
                      </a: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パスワード検索ページに移動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750014"/>
                  </a:ext>
                </a:extLst>
              </a:tr>
            </a:tbl>
          </a:graphicData>
        </a:graphic>
      </p:graphicFrame>
      <p:sp>
        <p:nvSpPr>
          <p:cNvPr id="4" name="TextBox 5">
            <a:extLst>
              <a:ext uri="{FF2B5EF4-FFF2-40B4-BE49-F238E27FC236}">
                <a16:creationId xmlns:a16="http://schemas.microsoft.com/office/drawing/2014/main" id="{D929EA40-E8D5-ACA4-8EB8-CBFE8C3C8D7B}"/>
              </a:ext>
            </a:extLst>
          </p:cNvPr>
          <p:cNvSpPr txBox="1"/>
          <p:nvPr/>
        </p:nvSpPr>
        <p:spPr>
          <a:xfrm>
            <a:off x="3214024" y="386651"/>
            <a:ext cx="11618663" cy="40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sym typeface="Source Han Sans KR Bold"/>
              </a:rPr>
              <a:t>会員関連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sym typeface="Source Han Sans KR Bold"/>
              </a:rPr>
              <a:t>API</a:t>
            </a:r>
            <a:endParaRPr lang="en-US" dirty="0">
              <a:latin typeface="MS PMincho" panose="02020600040205080304" pitchFamily="18" charset="-128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8801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13B12-42DF-3CEA-2E1A-918A8212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63C5010-6B91-22DA-A6F7-F724F703ED16}"/>
              </a:ext>
            </a:extLst>
          </p:cNvPr>
          <p:cNvSpPr/>
          <p:nvPr/>
        </p:nvSpPr>
        <p:spPr>
          <a:xfrm>
            <a:off x="609600" y="772496"/>
            <a:ext cx="26448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357F23E-139F-3EF4-3F4F-4CB133D23758}"/>
              </a:ext>
            </a:extLst>
          </p:cNvPr>
          <p:cNvSpPr txBox="1"/>
          <p:nvPr/>
        </p:nvSpPr>
        <p:spPr>
          <a:xfrm>
            <a:off x="673112" y="190500"/>
            <a:ext cx="27337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02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設計 </a:t>
            </a:r>
            <a:r>
              <a:rPr lang="en-US" altLang="ko-KR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API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設計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BCEC446-9EC6-962A-06B6-1BC5A1321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347379"/>
              </p:ext>
            </p:extLst>
          </p:nvPr>
        </p:nvGraphicFramePr>
        <p:xfrm>
          <a:off x="608338" y="925512"/>
          <a:ext cx="17071324" cy="9165468"/>
        </p:xfrm>
        <a:graphic>
          <a:graphicData uri="http://schemas.openxmlformats.org/drawingml/2006/table">
            <a:tbl>
              <a:tblPr/>
              <a:tblGrid>
                <a:gridCol w="4267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4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45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472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2000" b="1" dirty="0">
                          <a:solidFill>
                            <a:srgbClr val="FEFBEE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Source Han Sans KR Medium"/>
                          <a:sym typeface="Source Han Sans KR Medium"/>
                        </a:rPr>
                        <a:t>機能</a:t>
                      </a:r>
                      <a:endParaRPr lang="en-US" sz="11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2000" b="1" dirty="0">
                          <a:solidFill>
                            <a:srgbClr val="FEFBEE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 Medium"/>
                        </a:rPr>
                        <a:t>メソッド</a:t>
                      </a:r>
                      <a:endParaRPr lang="en-US" sz="11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2000" b="1" dirty="0">
                          <a:solidFill>
                            <a:srgbClr val="FEFBEE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 Medium"/>
                        </a:rPr>
                        <a:t>URL</a:t>
                      </a:r>
                      <a:endParaRPr lang="en-US" sz="11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2000" b="1" dirty="0">
                          <a:solidFill>
                            <a:srgbClr val="FEFBEE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 Medium"/>
                        </a:rPr>
                        <a:t>Return</a:t>
                      </a:r>
                      <a:endParaRPr lang="en-US" sz="11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b="1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 Medium"/>
                        </a:rPr>
                        <a:t>他のブログリスト</a:t>
                      </a:r>
                      <a:endParaRPr lang="en-US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GET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/blog/main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ブログプロフィールが最近変更された順に、</a:t>
                      </a: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5</a:t>
                      </a: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つのブログずつ表示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0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会員別ブログ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GET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/blog/</a:t>
                      </a:r>
                      <a:r>
                        <a:rPr lang="en-US" sz="1800" dirty="0" err="1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home?nick</a:t>
                      </a: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={nickname}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ニックネームのユニーク制約に基づいた、会員別ブログページに移動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281135"/>
                  </a:ext>
                </a:extLst>
              </a:tr>
              <a:tr h="6000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ブログのプロフィール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GET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/blog/edit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ブログロゴやブログ紹介を変更することができるページに移動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81238"/>
                  </a:ext>
                </a:extLst>
              </a:tr>
              <a:tr h="911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ブログのプロフィール変更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/blog/</a:t>
                      </a:r>
                      <a:r>
                        <a:rPr lang="en-US" sz="1800" dirty="0" err="1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editpro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ブログロゴの画像とブログ紹介のパラメータを受け取り、画像が写真であるかを確認し、ブログ紹介は</a:t>
                      </a: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HTML</a:t>
                      </a: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エンティティを使用して変更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400140"/>
                  </a:ext>
                </a:extLst>
              </a:tr>
              <a:tr h="911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投稿生成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/blog/</a:t>
                      </a:r>
                      <a:r>
                        <a:rPr lang="en-US" sz="1800" dirty="0" err="1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addpostpro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タイトル、テーマ、内容について入力チェックを行った後、サーバー側でも再度検査し、</a:t>
                      </a: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HTML</a:t>
                      </a: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エンティティ処理を行って登録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119916"/>
                  </a:ext>
                </a:extLst>
              </a:tr>
              <a:tr h="12234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投稿閲覧</a:t>
                      </a:r>
                      <a:endParaRPr lang="en-US" altLang="ko-KR" noProof="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/blog/post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投稿テーブルの</a:t>
                      </a: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IDX</a:t>
                      </a: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によって、別の投稿が表示され、</a:t>
                      </a:r>
                      <a:r>
                        <a:rPr kumimoji="0" lang="ja-JP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"/>
                        </a:rPr>
                        <a:t>投稿テーブルで参照しているユーザーの</a:t>
                      </a:r>
                      <a:r>
                        <a:rPr kumimoji="0" lang="en-US" altLang="ja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"/>
                        </a:rPr>
                        <a:t>IDX</a:t>
                      </a:r>
                      <a:r>
                        <a:rPr kumimoji="0" lang="ja-JP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"/>
                        </a:rPr>
                        <a:t>とログインセッションの</a:t>
                      </a:r>
                      <a:r>
                        <a:rPr kumimoji="0" lang="en-US" altLang="ja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"/>
                        </a:rPr>
                        <a:t>IDX</a:t>
                      </a:r>
                      <a:r>
                        <a:rPr kumimoji="0" lang="ja-JP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"/>
                        </a:rPr>
                        <a:t>を比較し、一致した場合に編集と削除が可能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022406"/>
                  </a:ext>
                </a:extLst>
              </a:tr>
              <a:tr h="911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投稿編集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/blog/</a:t>
                      </a:r>
                      <a:r>
                        <a:rPr lang="en-US" sz="1800" dirty="0" err="1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modifypro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"/>
                        </a:rPr>
                        <a:t>タイトル、テーマ、内容について入力チェックを行った後、サーバー側でも再度検査し、</a:t>
                      </a:r>
                      <a:r>
                        <a:rPr kumimoji="0" lang="en-US" altLang="ja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"/>
                        </a:rPr>
                        <a:t>HTML</a:t>
                      </a:r>
                      <a:r>
                        <a:rPr kumimoji="0" lang="ja-JP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"/>
                        </a:rPr>
                        <a:t>エンティティ処理を行った後、編集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373410"/>
                  </a:ext>
                </a:extLst>
              </a:tr>
              <a:tr h="911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投稿削除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/blog/</a:t>
                      </a:r>
                      <a:r>
                        <a:rPr lang="en-US" sz="1800" dirty="0" err="1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postdelete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投稿テーブルで参照しているユーザーの</a:t>
                      </a: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IDX</a:t>
                      </a: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とログインセッションの</a:t>
                      </a: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IDX</a:t>
                      </a: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を</a:t>
                      </a:r>
                      <a:endParaRPr lang="en-US" altLang="ja-JP" sz="1800" dirty="0">
                        <a:solidFill>
                          <a:srgbClr val="090807"/>
                        </a:solidFill>
                        <a:latin typeface="MS PMincho" panose="02020600040205080304" pitchFamily="18" charset="-128"/>
                        <a:ea typeface="MS PMincho" panose="02020600040205080304" pitchFamily="18" charset="-128"/>
                        <a:sym typeface="Source Han Sans KR"/>
                      </a:endParaRPr>
                    </a:p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比較し、一致した場合に削除</a:t>
                      </a:r>
                      <a:endParaRPr lang="en-US" altLang="ko-KR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028594"/>
                  </a:ext>
                </a:extLst>
              </a:tr>
              <a:tr h="896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ja-JP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90807"/>
                          </a:solidFill>
                          <a:effectLst/>
                          <a:uLnTx/>
                          <a:uFillTx/>
                          <a:latin typeface="MS PMincho" panose="02020600040205080304" pitchFamily="18" charset="-128"/>
                          <a:ea typeface="MS PMincho" panose="02020600040205080304" pitchFamily="18" charset="-128"/>
                          <a:cs typeface="+mn-cs"/>
                          <a:sym typeface="Source Han Sans KR Medium"/>
                        </a:rPr>
                        <a:t>コメント＆返信コメント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PMincho" panose="02020600040205080304" pitchFamily="18" charset="-128"/>
                        <a:ea typeface="+mn-ea"/>
                        <a:cs typeface="+mn-cs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POST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/blog/comment</a:t>
                      </a:r>
                      <a:endParaRPr lang="en-US" sz="1800" dirty="0">
                        <a:latin typeface="MS PMincho" panose="02020600040205080304" pitchFamily="18" charset="-128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コメント内容の入力チェックした後、サーバー側でも再度検査を行い、</a:t>
                      </a:r>
                      <a:r>
                        <a:rPr lang="en-US" altLang="ja-JP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HTML</a:t>
                      </a:r>
                      <a:r>
                        <a:rPr lang="ja-JP" altLang="en-US" sz="1800" dirty="0">
                          <a:solidFill>
                            <a:srgbClr val="090807"/>
                          </a:solidFill>
                          <a:latin typeface="MS PMincho" panose="02020600040205080304" pitchFamily="18" charset="-128"/>
                          <a:ea typeface="MS PMincho" panose="02020600040205080304" pitchFamily="18" charset="-128"/>
                          <a:sym typeface="Source Han Sans KR"/>
                        </a:rPr>
                        <a:t>エンティティ処理し、タイプに応じてコメントまたは返信コメントを登録</a:t>
                      </a:r>
                      <a:endParaRPr lang="en-US" altLang="ja-JP" sz="1800" dirty="0">
                        <a:solidFill>
                          <a:srgbClr val="090807"/>
                        </a:solidFill>
                        <a:latin typeface="MS PMincho" panose="02020600040205080304" pitchFamily="18" charset="-128"/>
                        <a:ea typeface="MS PMincho" panose="02020600040205080304" pitchFamily="18" charset="-128"/>
                        <a:sym typeface="Source Han Sans KR"/>
                      </a:endParaRPr>
                    </a:p>
                  </a:txBody>
                  <a:tcPr marL="180975" marR="180975" marT="180975" marB="1809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058837"/>
                  </a:ext>
                </a:extLst>
              </a:tr>
            </a:tbl>
          </a:graphicData>
        </a:graphic>
      </p:graphicFrame>
      <p:sp>
        <p:nvSpPr>
          <p:cNvPr id="4" name="TextBox 5">
            <a:extLst>
              <a:ext uri="{FF2B5EF4-FFF2-40B4-BE49-F238E27FC236}">
                <a16:creationId xmlns:a16="http://schemas.microsoft.com/office/drawing/2014/main" id="{EE765F5E-CD9D-6815-757E-D6AB8444FF1F}"/>
              </a:ext>
            </a:extLst>
          </p:cNvPr>
          <p:cNvSpPr txBox="1"/>
          <p:nvPr/>
        </p:nvSpPr>
        <p:spPr>
          <a:xfrm>
            <a:off x="3214024" y="266700"/>
            <a:ext cx="11618663" cy="40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sym typeface="Source Han Sans KR Bold"/>
              </a:rPr>
              <a:t>ブログ関連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sym typeface="Source Han Sans KR Bold"/>
              </a:rPr>
              <a:t>API</a:t>
            </a:r>
            <a:endParaRPr lang="en-US" dirty="0">
              <a:latin typeface="MS PMincho" panose="02020600040205080304" pitchFamily="18" charset="-128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7899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464FB-F0D2-1DEB-6F0A-EF66BED4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34F6FFD-16BA-2E12-0461-37B0B17B2C8E}"/>
              </a:ext>
            </a:extLst>
          </p:cNvPr>
          <p:cNvSpPr/>
          <p:nvPr/>
        </p:nvSpPr>
        <p:spPr>
          <a:xfrm>
            <a:off x="98320" y="696296"/>
            <a:ext cx="40926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B9618AA-0D99-FEFB-1126-7B86139334D5}"/>
              </a:ext>
            </a:extLst>
          </p:cNvPr>
          <p:cNvSpPr txBox="1"/>
          <p:nvPr/>
        </p:nvSpPr>
        <p:spPr>
          <a:xfrm>
            <a:off x="161832" y="114300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03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実装 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インデックスページ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5D58450-4C41-1791-3805-A9F03CA5074A}"/>
              </a:ext>
            </a:extLst>
          </p:cNvPr>
          <p:cNvGrpSpPr/>
          <p:nvPr/>
        </p:nvGrpSpPr>
        <p:grpSpPr>
          <a:xfrm>
            <a:off x="228600" y="887543"/>
            <a:ext cx="10972800" cy="9192592"/>
            <a:chOff x="228600" y="887543"/>
            <a:chExt cx="11993824" cy="9192592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656965A-B7B2-07CF-D14A-B38C09674A62}"/>
                </a:ext>
              </a:extLst>
            </p:cNvPr>
            <p:cNvGrpSpPr/>
            <p:nvPr/>
          </p:nvGrpSpPr>
          <p:grpSpPr>
            <a:xfrm>
              <a:off x="228600" y="887543"/>
              <a:ext cx="11993824" cy="9192592"/>
              <a:chOff x="381128" y="882430"/>
              <a:chExt cx="6732269" cy="662327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0FF0318-A63D-A6DB-B505-86842F317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128" y="882430"/>
                <a:ext cx="6732269" cy="3575269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43578F55-A414-E4D4-288E-A67BF7A0C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128" y="4457699"/>
                <a:ext cx="6732269" cy="3048001"/>
              </a:xfrm>
              <a:prstGeom prst="rect">
                <a:avLst/>
              </a:prstGeom>
            </p:spPr>
          </p:pic>
        </p:grpSp>
        <p:sp>
          <p:nvSpPr>
            <p:cNvPr id="70" name="순서도: 연결자 69">
              <a:extLst>
                <a:ext uri="{FF2B5EF4-FFF2-40B4-BE49-F238E27FC236}">
                  <a16:creationId xmlns:a16="http://schemas.microsoft.com/office/drawing/2014/main" id="{6E0C2B26-0761-DD33-2D58-05EFFAD57B8E}"/>
                </a:ext>
              </a:extLst>
            </p:cNvPr>
            <p:cNvSpPr/>
            <p:nvPr/>
          </p:nvSpPr>
          <p:spPr>
            <a:xfrm>
              <a:off x="2362200" y="2207688"/>
              <a:ext cx="252000" cy="252000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MS PMincho" panose="02020600040205080304" pitchFamily="18" charset="-128"/>
                </a:rPr>
                <a:t>１</a:t>
              </a:r>
            </a:p>
          </p:txBody>
        </p:sp>
        <p:sp>
          <p:nvSpPr>
            <p:cNvPr id="73" name="순서도: 연결자 72">
              <a:extLst>
                <a:ext uri="{FF2B5EF4-FFF2-40B4-BE49-F238E27FC236}">
                  <a16:creationId xmlns:a16="http://schemas.microsoft.com/office/drawing/2014/main" id="{8DC2885A-5684-A775-F768-BD00FE5174CE}"/>
                </a:ext>
              </a:extLst>
            </p:cNvPr>
            <p:cNvSpPr/>
            <p:nvPr/>
          </p:nvSpPr>
          <p:spPr>
            <a:xfrm>
              <a:off x="2362200" y="6136258"/>
              <a:ext cx="252000" cy="252000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MS PMincho" panose="02020600040205080304" pitchFamily="18" charset="-128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MS PMincho" panose="02020600040205080304" pitchFamily="18" charset="-128"/>
              </a:endParaRPr>
            </a:p>
          </p:txBody>
        </p:sp>
        <p:sp>
          <p:nvSpPr>
            <p:cNvPr id="74" name="순서도: 연결자 73">
              <a:extLst>
                <a:ext uri="{FF2B5EF4-FFF2-40B4-BE49-F238E27FC236}">
                  <a16:creationId xmlns:a16="http://schemas.microsoft.com/office/drawing/2014/main" id="{FA401B9D-1268-A2E4-78DE-47750F6795CE}"/>
                </a:ext>
              </a:extLst>
            </p:cNvPr>
            <p:cNvSpPr/>
            <p:nvPr/>
          </p:nvSpPr>
          <p:spPr>
            <a:xfrm>
              <a:off x="7749000" y="6136258"/>
              <a:ext cx="252000" cy="252000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MS PMincho" panose="02020600040205080304" pitchFamily="18" charset="-128"/>
                </a:rPr>
                <a:t>3</a:t>
              </a:r>
              <a:endParaRPr lang="ko-KR" altLang="en-US" dirty="0">
                <a:solidFill>
                  <a:srgbClr val="FF0000"/>
                </a:solidFill>
                <a:latin typeface="MS PMincho" panose="02020600040205080304" pitchFamily="18" charset="-128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A9F0CC-40C1-A40B-2ACD-039227F213D8}"/>
              </a:ext>
            </a:extLst>
          </p:cNvPr>
          <p:cNvGrpSpPr/>
          <p:nvPr/>
        </p:nvGrpSpPr>
        <p:grpSpPr>
          <a:xfrm>
            <a:off x="11353800" y="811344"/>
            <a:ext cx="6781800" cy="3874956"/>
            <a:chOff x="11353800" y="887545"/>
            <a:chExt cx="6781800" cy="3874956"/>
          </a:xfrm>
        </p:grpSpPr>
        <p:grpSp>
          <p:nvGrpSpPr>
            <p:cNvPr id="57" name="Group 20">
              <a:extLst>
                <a:ext uri="{FF2B5EF4-FFF2-40B4-BE49-F238E27FC236}">
                  <a16:creationId xmlns:a16="http://schemas.microsoft.com/office/drawing/2014/main" id="{2956B3DF-0E11-1D3B-8F59-6D591C6EAFED}"/>
                </a:ext>
              </a:extLst>
            </p:cNvPr>
            <p:cNvGrpSpPr/>
            <p:nvPr/>
          </p:nvGrpSpPr>
          <p:grpSpPr>
            <a:xfrm>
              <a:off x="11353800" y="887545"/>
              <a:ext cx="6781800" cy="3874956"/>
              <a:chOff x="0" y="0"/>
              <a:chExt cx="1796054" cy="1909732"/>
            </a:xfrm>
          </p:grpSpPr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7215D6CD-B350-432D-5CB8-13A83382E411}"/>
                  </a:ext>
                </a:extLst>
              </p:cNvPr>
              <p:cNvSpPr/>
              <p:nvPr/>
            </p:nvSpPr>
            <p:spPr>
              <a:xfrm>
                <a:off x="0" y="0"/>
                <a:ext cx="1796054" cy="1909732"/>
              </a:xfrm>
              <a:custGeom>
                <a:avLst/>
                <a:gdLst/>
                <a:ahLst/>
                <a:cxnLst/>
                <a:rect l="l" t="t" r="r" b="b"/>
                <a:pathLst>
                  <a:path w="1796054" h="1909732">
                    <a:moveTo>
                      <a:pt x="0" y="0"/>
                    </a:moveTo>
                    <a:lnTo>
                      <a:pt x="1796054" y="0"/>
                    </a:lnTo>
                    <a:lnTo>
                      <a:pt x="1796054" y="1909732"/>
                    </a:lnTo>
                    <a:lnTo>
                      <a:pt x="0" y="19097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9080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>
                  <a:latin typeface="MS PMincho" panose="02020600040205080304" pitchFamily="18" charset="-128"/>
                </a:endParaRPr>
              </a:p>
            </p:txBody>
          </p:sp>
          <p:sp>
            <p:nvSpPr>
              <p:cNvPr id="59" name="TextBox 22">
                <a:extLst>
                  <a:ext uri="{FF2B5EF4-FFF2-40B4-BE49-F238E27FC236}">
                    <a16:creationId xmlns:a16="http://schemas.microsoft.com/office/drawing/2014/main" id="{04DBD873-D77F-AD19-4FF4-3A92BC3E7B5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96054" cy="1947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dirty="0">
                  <a:latin typeface="MS PMincho" panose="02020600040205080304" pitchFamily="18" charset="-128"/>
                </a:endParaRPr>
              </a:p>
            </p:txBody>
          </p:sp>
        </p:grpSp>
        <p:sp>
          <p:nvSpPr>
            <p:cNvPr id="60" name="AutoShape 28">
              <a:extLst>
                <a:ext uri="{FF2B5EF4-FFF2-40B4-BE49-F238E27FC236}">
                  <a16:creationId xmlns:a16="http://schemas.microsoft.com/office/drawing/2014/main" id="{2B8BD622-DE5F-332E-5050-811D5E5AD822}"/>
                </a:ext>
              </a:extLst>
            </p:cNvPr>
            <p:cNvSpPr/>
            <p:nvPr/>
          </p:nvSpPr>
          <p:spPr>
            <a:xfrm flipV="1">
              <a:off x="11506200" y="1562100"/>
              <a:ext cx="6480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5" name="TextBox 30">
              <a:extLst>
                <a:ext uri="{FF2B5EF4-FFF2-40B4-BE49-F238E27FC236}">
                  <a16:creationId xmlns:a16="http://schemas.microsoft.com/office/drawing/2014/main" id="{C90B1473-223C-A96B-A7AA-DB9E7DBD34C0}"/>
                </a:ext>
              </a:extLst>
            </p:cNvPr>
            <p:cNvSpPr txBox="1"/>
            <p:nvPr/>
          </p:nvSpPr>
          <p:spPr>
            <a:xfrm>
              <a:off x="11602063" y="1104900"/>
              <a:ext cx="6324600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en-US" altLang="ja-JP" sz="2000" b="1" dirty="0">
                  <a:solidFill>
                    <a:srgbClr val="FF0000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1</a:t>
              </a:r>
              <a:r>
                <a:rPr lang="ja-JP" altLang="en-US" sz="2000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．</a:t>
              </a: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このボタンを押すと、ログインした場合は自分のブログへ、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76" name="AutoShape 28">
              <a:extLst>
                <a:ext uri="{FF2B5EF4-FFF2-40B4-BE49-F238E27FC236}">
                  <a16:creationId xmlns:a16="http://schemas.microsoft.com/office/drawing/2014/main" id="{D214145F-1F43-A77A-03E5-AFA8E629C705}"/>
                </a:ext>
              </a:extLst>
            </p:cNvPr>
            <p:cNvSpPr/>
            <p:nvPr/>
          </p:nvSpPr>
          <p:spPr>
            <a:xfrm flipV="1">
              <a:off x="11506200" y="2171700"/>
              <a:ext cx="6480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7" name="TextBox 30">
              <a:extLst>
                <a:ext uri="{FF2B5EF4-FFF2-40B4-BE49-F238E27FC236}">
                  <a16:creationId xmlns:a16="http://schemas.microsoft.com/office/drawing/2014/main" id="{1429465D-8221-09A8-C13C-FF34F739E76E}"/>
                </a:ext>
              </a:extLst>
            </p:cNvPr>
            <p:cNvSpPr txBox="1"/>
            <p:nvPr/>
          </p:nvSpPr>
          <p:spPr>
            <a:xfrm>
              <a:off x="11602063" y="1714500"/>
              <a:ext cx="6324600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　　ログインしない場合は会員登録ページに移動します。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79" name="AutoShape 28">
              <a:extLst>
                <a:ext uri="{FF2B5EF4-FFF2-40B4-BE49-F238E27FC236}">
                  <a16:creationId xmlns:a16="http://schemas.microsoft.com/office/drawing/2014/main" id="{7608F2E6-4D32-7F59-765A-ACC0DDCB5BC3}"/>
                </a:ext>
              </a:extLst>
            </p:cNvPr>
            <p:cNvSpPr/>
            <p:nvPr/>
          </p:nvSpPr>
          <p:spPr>
            <a:xfrm flipV="1">
              <a:off x="11506200" y="2781300"/>
              <a:ext cx="6480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TextBox 30">
              <a:extLst>
                <a:ext uri="{FF2B5EF4-FFF2-40B4-BE49-F238E27FC236}">
                  <a16:creationId xmlns:a16="http://schemas.microsoft.com/office/drawing/2014/main" id="{8A1DC7EB-C666-1076-9E8E-C9CB884DC38D}"/>
                </a:ext>
              </a:extLst>
            </p:cNvPr>
            <p:cNvSpPr txBox="1"/>
            <p:nvPr/>
          </p:nvSpPr>
          <p:spPr>
            <a:xfrm>
              <a:off x="11602063" y="2324100"/>
              <a:ext cx="6324600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en-US" altLang="ja-JP" sz="2000" b="1" dirty="0">
                  <a:solidFill>
                    <a:srgbClr val="FF0000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2</a:t>
              </a:r>
              <a:r>
                <a:rPr lang="ja-JP" altLang="en-US" sz="2000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．</a:t>
              </a: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一週間で訪問者数が多い順に</a:t>
              </a:r>
              <a:r>
                <a:rPr lang="en-US" altLang="ja-JP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5</a:t>
              </a: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つのブログが表示される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81" name="AutoShape 28">
              <a:extLst>
                <a:ext uri="{FF2B5EF4-FFF2-40B4-BE49-F238E27FC236}">
                  <a16:creationId xmlns:a16="http://schemas.microsoft.com/office/drawing/2014/main" id="{14DA67A3-D05A-A685-7725-E900A3285411}"/>
                </a:ext>
              </a:extLst>
            </p:cNvPr>
            <p:cNvSpPr/>
            <p:nvPr/>
          </p:nvSpPr>
          <p:spPr>
            <a:xfrm flipV="1">
              <a:off x="11506200" y="3390900"/>
              <a:ext cx="6480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2" name="TextBox 30">
              <a:extLst>
                <a:ext uri="{FF2B5EF4-FFF2-40B4-BE49-F238E27FC236}">
                  <a16:creationId xmlns:a16="http://schemas.microsoft.com/office/drawing/2014/main" id="{441C2407-1032-C5A1-B957-6ED70D726865}"/>
                </a:ext>
              </a:extLst>
            </p:cNvPr>
            <p:cNvSpPr txBox="1"/>
            <p:nvPr/>
          </p:nvSpPr>
          <p:spPr>
            <a:xfrm>
              <a:off x="11602063" y="2933700"/>
              <a:ext cx="5695337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　　ようにしました。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83" name="AutoShape 28">
              <a:extLst>
                <a:ext uri="{FF2B5EF4-FFF2-40B4-BE49-F238E27FC236}">
                  <a16:creationId xmlns:a16="http://schemas.microsoft.com/office/drawing/2014/main" id="{D81093A4-6B24-9B20-484B-D52A5F431816}"/>
                </a:ext>
              </a:extLst>
            </p:cNvPr>
            <p:cNvSpPr/>
            <p:nvPr/>
          </p:nvSpPr>
          <p:spPr>
            <a:xfrm flipV="1">
              <a:off x="11506200" y="4000500"/>
              <a:ext cx="6480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4" name="TextBox 30">
              <a:extLst>
                <a:ext uri="{FF2B5EF4-FFF2-40B4-BE49-F238E27FC236}">
                  <a16:creationId xmlns:a16="http://schemas.microsoft.com/office/drawing/2014/main" id="{9F0F64C0-9635-2D1B-C076-5F5D6581F114}"/>
                </a:ext>
              </a:extLst>
            </p:cNvPr>
            <p:cNvSpPr txBox="1"/>
            <p:nvPr/>
          </p:nvSpPr>
          <p:spPr>
            <a:xfrm>
              <a:off x="11602063" y="3543300"/>
              <a:ext cx="6324600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en-US" altLang="ja-JP" sz="2000" b="1" dirty="0">
                  <a:solidFill>
                    <a:srgbClr val="FF0000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3</a:t>
              </a:r>
              <a:r>
                <a:rPr lang="ja-JP" altLang="en-US" sz="2000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．</a:t>
              </a: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一週間で「いいね」の数が多い順に</a:t>
              </a:r>
              <a:r>
                <a:rPr lang="en-US" altLang="ja-JP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5</a:t>
              </a: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つの投稿が表示さ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85" name="AutoShape 28">
              <a:extLst>
                <a:ext uri="{FF2B5EF4-FFF2-40B4-BE49-F238E27FC236}">
                  <a16:creationId xmlns:a16="http://schemas.microsoft.com/office/drawing/2014/main" id="{AF516C17-5930-19FC-3BAC-82BAD3A5EAE2}"/>
                </a:ext>
              </a:extLst>
            </p:cNvPr>
            <p:cNvSpPr/>
            <p:nvPr/>
          </p:nvSpPr>
          <p:spPr>
            <a:xfrm flipV="1">
              <a:off x="11506200" y="4610100"/>
              <a:ext cx="6480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TextBox 30">
              <a:extLst>
                <a:ext uri="{FF2B5EF4-FFF2-40B4-BE49-F238E27FC236}">
                  <a16:creationId xmlns:a16="http://schemas.microsoft.com/office/drawing/2014/main" id="{37F910F1-073A-108F-C5BB-A953552F8EB3}"/>
                </a:ext>
              </a:extLst>
            </p:cNvPr>
            <p:cNvSpPr txBox="1"/>
            <p:nvPr/>
          </p:nvSpPr>
          <p:spPr>
            <a:xfrm>
              <a:off x="11602063" y="4152900"/>
              <a:ext cx="5695337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　　れるようにしました。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87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D0914F-2B5A-ACE7-9373-7F4B71C86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7B0AD32-5276-9149-4C7C-50DA4173D452}"/>
              </a:ext>
            </a:extLst>
          </p:cNvPr>
          <p:cNvSpPr/>
          <p:nvPr/>
        </p:nvSpPr>
        <p:spPr>
          <a:xfrm>
            <a:off x="250720" y="800100"/>
            <a:ext cx="34068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D1D9CEFC-2E6C-CB5F-F7D5-3D9DBBAFE293}"/>
              </a:ext>
            </a:extLst>
          </p:cNvPr>
          <p:cNvSpPr txBox="1"/>
          <p:nvPr/>
        </p:nvSpPr>
        <p:spPr>
          <a:xfrm>
            <a:off x="314232" y="218104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03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実装 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共通ヘッダー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B95EBA-189B-B069-2CA5-E8D6EB5BBC88}"/>
              </a:ext>
            </a:extLst>
          </p:cNvPr>
          <p:cNvGrpSpPr/>
          <p:nvPr/>
        </p:nvGrpSpPr>
        <p:grpSpPr>
          <a:xfrm>
            <a:off x="223144" y="1333500"/>
            <a:ext cx="10289407" cy="1568503"/>
            <a:chOff x="221369" y="2476500"/>
            <a:chExt cx="10289407" cy="15685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5D82DF-8E80-B4BF-7610-15FD8D94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69" y="3009900"/>
              <a:ext cx="10289407" cy="1035103"/>
            </a:xfrm>
            <a:prstGeom prst="rect">
              <a:avLst/>
            </a:prstGeom>
          </p:spPr>
        </p:pic>
        <p:sp>
          <p:nvSpPr>
            <p:cNvPr id="7" name="TextBox 26">
              <a:extLst>
                <a:ext uri="{FF2B5EF4-FFF2-40B4-BE49-F238E27FC236}">
                  <a16:creationId xmlns:a16="http://schemas.microsoft.com/office/drawing/2014/main" id="{AD9530A3-C60A-B0AC-808B-5B4309247F07}"/>
                </a:ext>
              </a:extLst>
            </p:cNvPr>
            <p:cNvSpPr txBox="1"/>
            <p:nvPr/>
          </p:nvSpPr>
          <p:spPr>
            <a:xfrm>
              <a:off x="228600" y="2476500"/>
              <a:ext cx="4105368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ja-JP" altLang="en-US" sz="2499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 Bold"/>
                  <a:sym typeface="Source Han Sans KR Bold"/>
                </a:rPr>
                <a:t>未ログイン状態</a:t>
              </a:r>
              <a:endPara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E3EA6A5-CF23-360B-146C-AD95B8C920B1}"/>
              </a:ext>
            </a:extLst>
          </p:cNvPr>
          <p:cNvGrpSpPr/>
          <p:nvPr/>
        </p:nvGrpSpPr>
        <p:grpSpPr>
          <a:xfrm>
            <a:off x="161832" y="3162300"/>
            <a:ext cx="10289408" cy="1464762"/>
            <a:chOff x="228600" y="5431338"/>
            <a:chExt cx="10289408" cy="14647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151647-609A-9EE2-8005-1C52E809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1" y="5924500"/>
              <a:ext cx="10289407" cy="971600"/>
            </a:xfrm>
            <a:prstGeom prst="rect">
              <a:avLst/>
            </a:prstGeom>
          </p:spPr>
        </p:pic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D1999428-0AAE-49EF-B556-D4EE227AA8A4}"/>
                </a:ext>
              </a:extLst>
            </p:cNvPr>
            <p:cNvSpPr txBox="1"/>
            <p:nvPr/>
          </p:nvSpPr>
          <p:spPr>
            <a:xfrm>
              <a:off x="228600" y="5431338"/>
              <a:ext cx="4105368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ja-JP" altLang="en-US" sz="2499" b="1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 Bold"/>
                  <a:sym typeface="Source Han Sans KR Bold"/>
                </a:rPr>
                <a:t>ログイン状態</a:t>
              </a:r>
              <a:endPara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689FB7-C164-9E71-BBF9-FB440E7205F1}"/>
              </a:ext>
            </a:extLst>
          </p:cNvPr>
          <p:cNvGrpSpPr/>
          <p:nvPr/>
        </p:nvGrpSpPr>
        <p:grpSpPr>
          <a:xfrm>
            <a:off x="10668000" y="1333500"/>
            <a:ext cx="7467600" cy="7075356"/>
            <a:chOff x="10668000" y="887545"/>
            <a:chExt cx="7467600" cy="7075356"/>
          </a:xfrm>
        </p:grpSpPr>
        <p:grpSp>
          <p:nvGrpSpPr>
            <p:cNvPr id="57" name="Group 20">
              <a:extLst>
                <a:ext uri="{FF2B5EF4-FFF2-40B4-BE49-F238E27FC236}">
                  <a16:creationId xmlns:a16="http://schemas.microsoft.com/office/drawing/2014/main" id="{65393D96-0189-2B5B-5FEF-E58E674E4A50}"/>
                </a:ext>
              </a:extLst>
            </p:cNvPr>
            <p:cNvGrpSpPr/>
            <p:nvPr/>
          </p:nvGrpSpPr>
          <p:grpSpPr>
            <a:xfrm>
              <a:off x="10668000" y="887545"/>
              <a:ext cx="7467600" cy="7075356"/>
              <a:chOff x="0" y="0"/>
              <a:chExt cx="1796054" cy="1909732"/>
            </a:xfrm>
          </p:grpSpPr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D98790F0-6127-30E2-C782-50666548DD3E}"/>
                  </a:ext>
                </a:extLst>
              </p:cNvPr>
              <p:cNvSpPr/>
              <p:nvPr/>
            </p:nvSpPr>
            <p:spPr>
              <a:xfrm>
                <a:off x="0" y="0"/>
                <a:ext cx="1796054" cy="1909732"/>
              </a:xfrm>
              <a:custGeom>
                <a:avLst/>
                <a:gdLst/>
                <a:ahLst/>
                <a:cxnLst/>
                <a:rect l="l" t="t" r="r" b="b"/>
                <a:pathLst>
                  <a:path w="1796054" h="1909732">
                    <a:moveTo>
                      <a:pt x="0" y="0"/>
                    </a:moveTo>
                    <a:lnTo>
                      <a:pt x="1796054" y="0"/>
                    </a:lnTo>
                    <a:lnTo>
                      <a:pt x="1796054" y="1909732"/>
                    </a:lnTo>
                    <a:lnTo>
                      <a:pt x="0" y="19097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9080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>
                  <a:latin typeface="MS PMincho" panose="02020600040205080304" pitchFamily="18" charset="-128"/>
                </a:endParaRPr>
              </a:p>
            </p:txBody>
          </p:sp>
          <p:sp>
            <p:nvSpPr>
              <p:cNvPr id="59" name="TextBox 22">
                <a:extLst>
                  <a:ext uri="{FF2B5EF4-FFF2-40B4-BE49-F238E27FC236}">
                    <a16:creationId xmlns:a16="http://schemas.microsoft.com/office/drawing/2014/main" id="{5E36D14E-35B9-6328-17E0-ADB2D00A98C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96054" cy="1947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dirty="0">
                  <a:latin typeface="MS PMincho" panose="02020600040205080304" pitchFamily="18" charset="-128"/>
                </a:endParaRPr>
              </a:p>
            </p:txBody>
          </p:sp>
        </p:grpSp>
        <p:sp>
          <p:nvSpPr>
            <p:cNvPr id="60" name="AutoShape 28">
              <a:extLst>
                <a:ext uri="{FF2B5EF4-FFF2-40B4-BE49-F238E27FC236}">
                  <a16:creationId xmlns:a16="http://schemas.microsoft.com/office/drawing/2014/main" id="{A7946A12-15B1-FCA7-6AEE-532F1636C6B1}"/>
                </a:ext>
              </a:extLst>
            </p:cNvPr>
            <p:cNvSpPr/>
            <p:nvPr/>
          </p:nvSpPr>
          <p:spPr>
            <a:xfrm flipV="1">
              <a:off x="10855200" y="15621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5" name="TextBox 30">
              <a:extLst>
                <a:ext uri="{FF2B5EF4-FFF2-40B4-BE49-F238E27FC236}">
                  <a16:creationId xmlns:a16="http://schemas.microsoft.com/office/drawing/2014/main" id="{8EF74096-01FE-9557-0A99-1B04F6BF9993}"/>
                </a:ext>
              </a:extLst>
            </p:cNvPr>
            <p:cNvSpPr txBox="1"/>
            <p:nvPr/>
          </p:nvSpPr>
          <p:spPr>
            <a:xfrm>
              <a:off x="10840062" y="1104900"/>
              <a:ext cx="7295538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・サイトロゴと「ホーム」をクリックすると、インデックスページに移します。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76" name="AutoShape 28">
              <a:extLst>
                <a:ext uri="{FF2B5EF4-FFF2-40B4-BE49-F238E27FC236}">
                  <a16:creationId xmlns:a16="http://schemas.microsoft.com/office/drawing/2014/main" id="{C7C39E48-4804-5F96-AA83-A10CAE6BA0A5}"/>
                </a:ext>
              </a:extLst>
            </p:cNvPr>
            <p:cNvSpPr/>
            <p:nvPr/>
          </p:nvSpPr>
          <p:spPr>
            <a:xfrm flipV="1">
              <a:off x="10855200" y="21717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7" name="TextBox 30">
              <a:extLst>
                <a:ext uri="{FF2B5EF4-FFF2-40B4-BE49-F238E27FC236}">
                  <a16:creationId xmlns:a16="http://schemas.microsoft.com/office/drawing/2014/main" id="{A2D786CE-CFFB-8B0C-85E1-C7DF4DC790AE}"/>
                </a:ext>
              </a:extLst>
            </p:cNvPr>
            <p:cNvSpPr txBox="1"/>
            <p:nvPr/>
          </p:nvSpPr>
          <p:spPr>
            <a:xfrm>
              <a:off x="10840063" y="1714500"/>
              <a:ext cx="7066936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・「ブログ」をクリックすると、未ログイン状態では会員登録ページに、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79" name="AutoShape 28">
              <a:extLst>
                <a:ext uri="{FF2B5EF4-FFF2-40B4-BE49-F238E27FC236}">
                  <a16:creationId xmlns:a16="http://schemas.microsoft.com/office/drawing/2014/main" id="{155D4B7D-857D-D450-D5F5-82E2C8E1005E}"/>
                </a:ext>
              </a:extLst>
            </p:cNvPr>
            <p:cNvSpPr/>
            <p:nvPr/>
          </p:nvSpPr>
          <p:spPr>
            <a:xfrm flipV="1">
              <a:off x="10855200" y="27813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TextBox 30">
              <a:extLst>
                <a:ext uri="{FF2B5EF4-FFF2-40B4-BE49-F238E27FC236}">
                  <a16:creationId xmlns:a16="http://schemas.microsoft.com/office/drawing/2014/main" id="{84532FE8-82C0-AA96-2BCE-9362646605D3}"/>
                </a:ext>
              </a:extLst>
            </p:cNvPr>
            <p:cNvSpPr txBox="1"/>
            <p:nvPr/>
          </p:nvSpPr>
          <p:spPr>
            <a:xfrm>
              <a:off x="10840062" y="2324100"/>
              <a:ext cx="7066935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　ログイン状態では自分のブログに移動します。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81" name="AutoShape 28">
              <a:extLst>
                <a:ext uri="{FF2B5EF4-FFF2-40B4-BE49-F238E27FC236}">
                  <a16:creationId xmlns:a16="http://schemas.microsoft.com/office/drawing/2014/main" id="{BF05F7F2-BA59-0E7D-DD38-656193475276}"/>
                </a:ext>
              </a:extLst>
            </p:cNvPr>
            <p:cNvSpPr/>
            <p:nvPr/>
          </p:nvSpPr>
          <p:spPr>
            <a:xfrm flipV="1">
              <a:off x="10855200" y="33909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2" name="TextBox 30">
              <a:extLst>
                <a:ext uri="{FF2B5EF4-FFF2-40B4-BE49-F238E27FC236}">
                  <a16:creationId xmlns:a16="http://schemas.microsoft.com/office/drawing/2014/main" id="{41061688-F4A5-64E1-83B1-0FACED18C09F}"/>
                </a:ext>
              </a:extLst>
            </p:cNvPr>
            <p:cNvSpPr txBox="1"/>
            <p:nvPr/>
          </p:nvSpPr>
          <p:spPr>
            <a:xfrm>
              <a:off x="10840063" y="29337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・「他のブログ」をクリックすると、他のユーザーのブログ一覧が表示</a:t>
              </a:r>
              <a:endPara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83" name="AutoShape 28">
              <a:extLst>
                <a:ext uri="{FF2B5EF4-FFF2-40B4-BE49-F238E27FC236}">
                  <a16:creationId xmlns:a16="http://schemas.microsoft.com/office/drawing/2014/main" id="{026868F0-809E-2878-10F0-EA0EB4F3F367}"/>
                </a:ext>
              </a:extLst>
            </p:cNvPr>
            <p:cNvSpPr/>
            <p:nvPr/>
          </p:nvSpPr>
          <p:spPr>
            <a:xfrm flipV="1">
              <a:off x="10855200" y="40005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4" name="TextBox 30">
              <a:extLst>
                <a:ext uri="{FF2B5EF4-FFF2-40B4-BE49-F238E27FC236}">
                  <a16:creationId xmlns:a16="http://schemas.microsoft.com/office/drawing/2014/main" id="{D838B89E-436C-1406-EA29-A82FCE5EC17A}"/>
                </a:ext>
              </a:extLst>
            </p:cNvPr>
            <p:cNvSpPr txBox="1"/>
            <p:nvPr/>
          </p:nvSpPr>
          <p:spPr>
            <a:xfrm>
              <a:off x="10840063" y="3543300"/>
              <a:ext cx="6324600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　されるページに移動します。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85" name="AutoShape 28">
              <a:extLst>
                <a:ext uri="{FF2B5EF4-FFF2-40B4-BE49-F238E27FC236}">
                  <a16:creationId xmlns:a16="http://schemas.microsoft.com/office/drawing/2014/main" id="{7E7AB6F1-1E10-EABD-F131-000ECC677F93}"/>
                </a:ext>
              </a:extLst>
            </p:cNvPr>
            <p:cNvSpPr/>
            <p:nvPr/>
          </p:nvSpPr>
          <p:spPr>
            <a:xfrm flipV="1">
              <a:off x="10855200" y="46101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TextBox 30">
              <a:extLst>
                <a:ext uri="{FF2B5EF4-FFF2-40B4-BE49-F238E27FC236}">
                  <a16:creationId xmlns:a16="http://schemas.microsoft.com/office/drawing/2014/main" id="{E6F9260D-5F19-908B-8F04-970736CA5FF5}"/>
                </a:ext>
              </a:extLst>
            </p:cNvPr>
            <p:cNvSpPr txBox="1"/>
            <p:nvPr/>
          </p:nvSpPr>
          <p:spPr>
            <a:xfrm>
              <a:off x="10840063" y="41529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・「検索」をクリックすると、タイトル＋内容または作成者で投稿を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27" name="AutoShape 28">
              <a:extLst>
                <a:ext uri="{FF2B5EF4-FFF2-40B4-BE49-F238E27FC236}">
                  <a16:creationId xmlns:a16="http://schemas.microsoft.com/office/drawing/2014/main" id="{315AC339-A751-AA46-723F-5863AED460F4}"/>
                </a:ext>
              </a:extLst>
            </p:cNvPr>
            <p:cNvSpPr/>
            <p:nvPr/>
          </p:nvSpPr>
          <p:spPr>
            <a:xfrm flipV="1">
              <a:off x="10855200" y="52197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TextBox 30">
              <a:extLst>
                <a:ext uri="{FF2B5EF4-FFF2-40B4-BE49-F238E27FC236}">
                  <a16:creationId xmlns:a16="http://schemas.microsoft.com/office/drawing/2014/main" id="{EB1310F3-561A-28CB-F51B-41AD00CFE2D2}"/>
                </a:ext>
              </a:extLst>
            </p:cNvPr>
            <p:cNvSpPr txBox="1"/>
            <p:nvPr/>
          </p:nvSpPr>
          <p:spPr>
            <a:xfrm>
              <a:off x="10840063" y="47625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　 検索できるモーダルが表示されます。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29" name="AutoShape 28">
              <a:extLst>
                <a:ext uri="{FF2B5EF4-FFF2-40B4-BE49-F238E27FC236}">
                  <a16:creationId xmlns:a16="http://schemas.microsoft.com/office/drawing/2014/main" id="{33D3395C-670D-5856-BCDB-BDA09E05043A}"/>
                </a:ext>
              </a:extLst>
            </p:cNvPr>
            <p:cNvSpPr/>
            <p:nvPr/>
          </p:nvSpPr>
          <p:spPr>
            <a:xfrm flipV="1">
              <a:off x="10855200" y="58293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6FAFC8AD-290F-90C4-7FF8-8CDB63B7519B}"/>
                </a:ext>
              </a:extLst>
            </p:cNvPr>
            <p:cNvSpPr txBox="1"/>
            <p:nvPr/>
          </p:nvSpPr>
          <p:spPr>
            <a:xfrm>
              <a:off x="10840063" y="53721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・ログイン状態で「お問い合わせ」をクリックすると、お問い合わせが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31" name="AutoShape 28">
              <a:extLst>
                <a:ext uri="{FF2B5EF4-FFF2-40B4-BE49-F238E27FC236}">
                  <a16:creationId xmlns:a16="http://schemas.microsoft.com/office/drawing/2014/main" id="{4ACD0402-56BC-9B31-76A9-6677190DB05F}"/>
                </a:ext>
              </a:extLst>
            </p:cNvPr>
            <p:cNvSpPr/>
            <p:nvPr/>
          </p:nvSpPr>
          <p:spPr>
            <a:xfrm flipV="1">
              <a:off x="10855200" y="64389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E7D2FF74-E037-7F13-7C84-6273FFD97D49}"/>
                </a:ext>
              </a:extLst>
            </p:cNvPr>
            <p:cNvSpPr txBox="1"/>
            <p:nvPr/>
          </p:nvSpPr>
          <p:spPr>
            <a:xfrm>
              <a:off x="10840063" y="59817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  できるページに移動します。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33" name="AutoShape 28">
              <a:extLst>
                <a:ext uri="{FF2B5EF4-FFF2-40B4-BE49-F238E27FC236}">
                  <a16:creationId xmlns:a16="http://schemas.microsoft.com/office/drawing/2014/main" id="{E1ED4F76-8C43-0A20-AC82-7BFAC39A0405}"/>
                </a:ext>
              </a:extLst>
            </p:cNvPr>
            <p:cNvSpPr/>
            <p:nvPr/>
          </p:nvSpPr>
          <p:spPr>
            <a:xfrm flipV="1">
              <a:off x="10855200" y="70485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0">
              <a:extLst>
                <a:ext uri="{FF2B5EF4-FFF2-40B4-BE49-F238E27FC236}">
                  <a16:creationId xmlns:a16="http://schemas.microsoft.com/office/drawing/2014/main" id="{8CF4DEB5-6343-2CAC-42FB-700F1EC3472D}"/>
                </a:ext>
              </a:extLst>
            </p:cNvPr>
            <p:cNvSpPr txBox="1"/>
            <p:nvPr/>
          </p:nvSpPr>
          <p:spPr>
            <a:xfrm>
              <a:off x="10840063" y="65913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・ログイン状態で「プロフィール」をクリックすると、ニックネームや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35" name="AutoShape 28">
              <a:extLst>
                <a:ext uri="{FF2B5EF4-FFF2-40B4-BE49-F238E27FC236}">
                  <a16:creationId xmlns:a16="http://schemas.microsoft.com/office/drawing/2014/main" id="{6E05E574-1B13-AE05-AA04-6F36A02F4149}"/>
                </a:ext>
              </a:extLst>
            </p:cNvPr>
            <p:cNvSpPr/>
            <p:nvPr/>
          </p:nvSpPr>
          <p:spPr>
            <a:xfrm flipV="1">
              <a:off x="10855200" y="76581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TextBox 30">
              <a:extLst>
                <a:ext uri="{FF2B5EF4-FFF2-40B4-BE49-F238E27FC236}">
                  <a16:creationId xmlns:a16="http://schemas.microsoft.com/office/drawing/2014/main" id="{A75D3034-0537-1838-EA20-6C4164D27F29}"/>
                </a:ext>
              </a:extLst>
            </p:cNvPr>
            <p:cNvSpPr txBox="1"/>
            <p:nvPr/>
          </p:nvSpPr>
          <p:spPr>
            <a:xfrm>
              <a:off x="10840063" y="72009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  パスワードを変更ができる会員情報修正モーダルが表示されます。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</p:grpSp>
      <p:sp>
        <p:nvSpPr>
          <p:cNvPr id="44" name="TextBox 26">
            <a:extLst>
              <a:ext uri="{FF2B5EF4-FFF2-40B4-BE49-F238E27FC236}">
                <a16:creationId xmlns:a16="http://schemas.microsoft.com/office/drawing/2014/main" id="{6A8B4334-4003-78AD-B34B-D5EE2F5FB2F8}"/>
              </a:ext>
            </a:extLst>
          </p:cNvPr>
          <p:cNvSpPr txBox="1"/>
          <p:nvPr/>
        </p:nvSpPr>
        <p:spPr>
          <a:xfrm>
            <a:off x="214225" y="4930677"/>
            <a:ext cx="5985397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ユーザーのプロフィール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56704FD-ECF4-F317-4192-881371083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2" y="5377566"/>
            <a:ext cx="8829768" cy="40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F1E769-B551-7AE9-F2F6-C911F9A1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A48C087-3935-51F7-2A55-AAF25C4E45DB}"/>
              </a:ext>
            </a:extLst>
          </p:cNvPr>
          <p:cNvSpPr/>
          <p:nvPr/>
        </p:nvSpPr>
        <p:spPr>
          <a:xfrm>
            <a:off x="161832" y="571500"/>
            <a:ext cx="425776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4EEF8E5-103E-7A92-93BE-2DA8770AB2AD}"/>
              </a:ext>
            </a:extLst>
          </p:cNvPr>
          <p:cNvSpPr txBox="1"/>
          <p:nvPr/>
        </p:nvSpPr>
        <p:spPr>
          <a:xfrm>
            <a:off x="161832" y="114300"/>
            <a:ext cx="42577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03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実装 </a:t>
            </a:r>
            <a:r>
              <a:rPr lang="en-US" altLang="ja-JP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– </a:t>
            </a: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ブログのプロフィール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2A25829B-862C-2103-0084-26906689B354}"/>
              </a:ext>
            </a:extLst>
          </p:cNvPr>
          <p:cNvSpPr txBox="1"/>
          <p:nvPr/>
        </p:nvSpPr>
        <p:spPr>
          <a:xfrm>
            <a:off x="2369122" y="846643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他のユーザーのブログの場合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AA80F0E4-D818-A9C4-77ED-909F1716C6C7}"/>
              </a:ext>
            </a:extLst>
          </p:cNvPr>
          <p:cNvSpPr txBox="1"/>
          <p:nvPr/>
        </p:nvSpPr>
        <p:spPr>
          <a:xfrm>
            <a:off x="2895600" y="3451576"/>
            <a:ext cx="4105368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自分のブログの場合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96FF3C-F154-E062-0453-2ABE4B99B13C}"/>
              </a:ext>
            </a:extLst>
          </p:cNvPr>
          <p:cNvGrpSpPr/>
          <p:nvPr/>
        </p:nvGrpSpPr>
        <p:grpSpPr>
          <a:xfrm>
            <a:off x="9677400" y="846643"/>
            <a:ext cx="7467600" cy="5856155"/>
            <a:chOff x="9906000" y="887545"/>
            <a:chExt cx="7467600" cy="5856155"/>
          </a:xfrm>
        </p:grpSpPr>
        <p:grpSp>
          <p:nvGrpSpPr>
            <p:cNvPr id="57" name="Group 20">
              <a:extLst>
                <a:ext uri="{FF2B5EF4-FFF2-40B4-BE49-F238E27FC236}">
                  <a16:creationId xmlns:a16="http://schemas.microsoft.com/office/drawing/2014/main" id="{D4C60976-DAED-45C9-9F64-D788E2BCE1C8}"/>
                </a:ext>
              </a:extLst>
            </p:cNvPr>
            <p:cNvGrpSpPr/>
            <p:nvPr/>
          </p:nvGrpSpPr>
          <p:grpSpPr>
            <a:xfrm>
              <a:off x="9906000" y="887545"/>
              <a:ext cx="7467600" cy="5856155"/>
              <a:chOff x="0" y="0"/>
              <a:chExt cx="1796054" cy="1909732"/>
            </a:xfrm>
          </p:grpSpPr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5321D614-0BDB-5DFB-02B7-0C9764FE649B}"/>
                  </a:ext>
                </a:extLst>
              </p:cNvPr>
              <p:cNvSpPr/>
              <p:nvPr/>
            </p:nvSpPr>
            <p:spPr>
              <a:xfrm>
                <a:off x="0" y="0"/>
                <a:ext cx="1796054" cy="1909732"/>
              </a:xfrm>
              <a:custGeom>
                <a:avLst/>
                <a:gdLst/>
                <a:ahLst/>
                <a:cxnLst/>
                <a:rect l="l" t="t" r="r" b="b"/>
                <a:pathLst>
                  <a:path w="1796054" h="1909732">
                    <a:moveTo>
                      <a:pt x="0" y="0"/>
                    </a:moveTo>
                    <a:lnTo>
                      <a:pt x="1796054" y="0"/>
                    </a:lnTo>
                    <a:lnTo>
                      <a:pt x="1796054" y="1909732"/>
                    </a:lnTo>
                    <a:lnTo>
                      <a:pt x="0" y="19097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9080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>
                  <a:latin typeface="MS PMincho" panose="02020600040205080304" pitchFamily="18" charset="-128"/>
                </a:endParaRPr>
              </a:p>
            </p:txBody>
          </p:sp>
          <p:sp>
            <p:nvSpPr>
              <p:cNvPr id="59" name="TextBox 22">
                <a:extLst>
                  <a:ext uri="{FF2B5EF4-FFF2-40B4-BE49-F238E27FC236}">
                    <a16:creationId xmlns:a16="http://schemas.microsoft.com/office/drawing/2014/main" id="{91619136-0EE1-5462-5728-B53F2C69347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96054" cy="1947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dirty="0">
                  <a:latin typeface="MS PMincho" panose="02020600040205080304" pitchFamily="18" charset="-128"/>
                </a:endParaRPr>
              </a:p>
            </p:txBody>
          </p:sp>
        </p:grpSp>
        <p:sp>
          <p:nvSpPr>
            <p:cNvPr id="60" name="AutoShape 28">
              <a:extLst>
                <a:ext uri="{FF2B5EF4-FFF2-40B4-BE49-F238E27FC236}">
                  <a16:creationId xmlns:a16="http://schemas.microsoft.com/office/drawing/2014/main" id="{B5516A34-E0DC-B58C-3733-8F5AA9EA221A}"/>
                </a:ext>
              </a:extLst>
            </p:cNvPr>
            <p:cNvSpPr/>
            <p:nvPr/>
          </p:nvSpPr>
          <p:spPr>
            <a:xfrm flipV="1">
              <a:off x="10093200" y="15621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5" name="TextBox 30">
              <a:extLst>
                <a:ext uri="{FF2B5EF4-FFF2-40B4-BE49-F238E27FC236}">
                  <a16:creationId xmlns:a16="http://schemas.microsoft.com/office/drawing/2014/main" id="{21A0D09C-D535-59F1-8003-040F3FFCFA52}"/>
                </a:ext>
              </a:extLst>
            </p:cNvPr>
            <p:cNvSpPr txBox="1"/>
            <p:nvPr/>
          </p:nvSpPr>
          <p:spPr>
            <a:xfrm>
              <a:off x="10078062" y="1104900"/>
              <a:ext cx="7295538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・ログインセッションとユーザーテーブルの</a:t>
              </a:r>
              <a:r>
                <a:rPr lang="en-US" altLang="ja-JP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IDX</a:t>
              </a: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を比較し、自分の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76" name="AutoShape 28">
              <a:extLst>
                <a:ext uri="{FF2B5EF4-FFF2-40B4-BE49-F238E27FC236}">
                  <a16:creationId xmlns:a16="http://schemas.microsoft.com/office/drawing/2014/main" id="{8F05F17A-C799-F907-FA7D-6336CDE8932F}"/>
                </a:ext>
              </a:extLst>
            </p:cNvPr>
            <p:cNvSpPr/>
            <p:nvPr/>
          </p:nvSpPr>
          <p:spPr>
            <a:xfrm flipV="1">
              <a:off x="10093200" y="21717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7" name="TextBox 30">
              <a:extLst>
                <a:ext uri="{FF2B5EF4-FFF2-40B4-BE49-F238E27FC236}">
                  <a16:creationId xmlns:a16="http://schemas.microsoft.com/office/drawing/2014/main" id="{DD66BBC4-1908-A19C-3DED-6A9369D0599C}"/>
                </a:ext>
              </a:extLst>
            </p:cNvPr>
            <p:cNvSpPr txBox="1"/>
            <p:nvPr/>
          </p:nvSpPr>
          <p:spPr>
            <a:xfrm>
              <a:off x="10078063" y="1714500"/>
              <a:ext cx="7066936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  ブログの場合のみ「ブログ管理」が表示されるようにしました。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79" name="AutoShape 28">
              <a:extLst>
                <a:ext uri="{FF2B5EF4-FFF2-40B4-BE49-F238E27FC236}">
                  <a16:creationId xmlns:a16="http://schemas.microsoft.com/office/drawing/2014/main" id="{38B90C26-8887-8D39-027D-97E7D29EF9D3}"/>
                </a:ext>
              </a:extLst>
            </p:cNvPr>
            <p:cNvSpPr/>
            <p:nvPr/>
          </p:nvSpPr>
          <p:spPr>
            <a:xfrm flipV="1">
              <a:off x="10093200" y="27813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TextBox 30">
              <a:extLst>
                <a:ext uri="{FF2B5EF4-FFF2-40B4-BE49-F238E27FC236}">
                  <a16:creationId xmlns:a16="http://schemas.microsoft.com/office/drawing/2014/main" id="{AD992A37-AA81-EED5-9581-624EFFB60DAD}"/>
                </a:ext>
              </a:extLst>
            </p:cNvPr>
            <p:cNvSpPr txBox="1"/>
            <p:nvPr/>
          </p:nvSpPr>
          <p:spPr>
            <a:xfrm>
              <a:off x="10078062" y="2324100"/>
              <a:ext cx="7066935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・ブログ管理をクリックすると、ユーザーのプロフィール写真とブログ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81" name="AutoShape 28">
              <a:extLst>
                <a:ext uri="{FF2B5EF4-FFF2-40B4-BE49-F238E27FC236}">
                  <a16:creationId xmlns:a16="http://schemas.microsoft.com/office/drawing/2014/main" id="{E5FEFF39-ADEF-9835-115C-5D39416560A5}"/>
                </a:ext>
              </a:extLst>
            </p:cNvPr>
            <p:cNvSpPr/>
            <p:nvPr/>
          </p:nvSpPr>
          <p:spPr>
            <a:xfrm flipV="1">
              <a:off x="10093200" y="33909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2" name="TextBox 30">
              <a:extLst>
                <a:ext uri="{FF2B5EF4-FFF2-40B4-BE49-F238E27FC236}">
                  <a16:creationId xmlns:a16="http://schemas.microsoft.com/office/drawing/2014/main" id="{A2F32866-67E6-29E7-7BE8-AE8FE41E536D}"/>
                </a:ext>
              </a:extLst>
            </p:cNvPr>
            <p:cNvSpPr txBox="1"/>
            <p:nvPr/>
          </p:nvSpPr>
          <p:spPr>
            <a:xfrm>
              <a:off x="10078063" y="29337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  の紹介を変更できるページに移動します。</a:t>
              </a:r>
              <a:endParaRPr lang="en-US" altLang="ja-JP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83" name="AutoShape 28">
              <a:extLst>
                <a:ext uri="{FF2B5EF4-FFF2-40B4-BE49-F238E27FC236}">
                  <a16:creationId xmlns:a16="http://schemas.microsoft.com/office/drawing/2014/main" id="{9F8FDFD6-546D-665A-C4DE-3E3798791CAF}"/>
                </a:ext>
              </a:extLst>
            </p:cNvPr>
            <p:cNvSpPr/>
            <p:nvPr/>
          </p:nvSpPr>
          <p:spPr>
            <a:xfrm flipV="1">
              <a:off x="10093200" y="40005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4" name="TextBox 30">
              <a:extLst>
                <a:ext uri="{FF2B5EF4-FFF2-40B4-BE49-F238E27FC236}">
                  <a16:creationId xmlns:a16="http://schemas.microsoft.com/office/drawing/2014/main" id="{94EB44F7-2A84-1027-70D1-683ACFCDDD0D}"/>
                </a:ext>
              </a:extLst>
            </p:cNvPr>
            <p:cNvSpPr txBox="1"/>
            <p:nvPr/>
          </p:nvSpPr>
          <p:spPr>
            <a:xfrm>
              <a:off x="10078062" y="3543300"/>
              <a:ext cx="7066933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・写真は画像ファイルかどうか確認した後、ブログの紹介を</a:t>
              </a:r>
              <a:r>
                <a:rPr lang="en-US" altLang="ja-JP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HTML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85" name="AutoShape 28">
              <a:extLst>
                <a:ext uri="{FF2B5EF4-FFF2-40B4-BE49-F238E27FC236}">
                  <a16:creationId xmlns:a16="http://schemas.microsoft.com/office/drawing/2014/main" id="{7F8D5F30-81AA-EA03-B19E-42779078ABC9}"/>
                </a:ext>
              </a:extLst>
            </p:cNvPr>
            <p:cNvSpPr/>
            <p:nvPr/>
          </p:nvSpPr>
          <p:spPr>
            <a:xfrm flipV="1">
              <a:off x="10093200" y="46101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6" name="TextBox 30">
              <a:extLst>
                <a:ext uri="{FF2B5EF4-FFF2-40B4-BE49-F238E27FC236}">
                  <a16:creationId xmlns:a16="http://schemas.microsoft.com/office/drawing/2014/main" id="{BB146B87-10B9-4656-8A82-3018BD98F2DD}"/>
                </a:ext>
              </a:extLst>
            </p:cNvPr>
            <p:cNvSpPr txBox="1"/>
            <p:nvPr/>
          </p:nvSpPr>
          <p:spPr>
            <a:xfrm>
              <a:off x="10078063" y="41529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  エンティティ処理し、変更されるようにしました。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27" name="AutoShape 28">
              <a:extLst>
                <a:ext uri="{FF2B5EF4-FFF2-40B4-BE49-F238E27FC236}">
                  <a16:creationId xmlns:a16="http://schemas.microsoft.com/office/drawing/2014/main" id="{A3F1AFB2-9FF5-4A68-FD8B-18B8853DEACB}"/>
                </a:ext>
              </a:extLst>
            </p:cNvPr>
            <p:cNvSpPr/>
            <p:nvPr/>
          </p:nvSpPr>
          <p:spPr>
            <a:xfrm flipV="1">
              <a:off x="10093200" y="52197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TextBox 30">
              <a:extLst>
                <a:ext uri="{FF2B5EF4-FFF2-40B4-BE49-F238E27FC236}">
                  <a16:creationId xmlns:a16="http://schemas.microsoft.com/office/drawing/2014/main" id="{278A2321-C5BD-061C-7090-9C163E64D97B}"/>
                </a:ext>
              </a:extLst>
            </p:cNvPr>
            <p:cNvSpPr txBox="1"/>
            <p:nvPr/>
          </p:nvSpPr>
          <p:spPr>
            <a:xfrm>
              <a:off x="10078063" y="47625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・プロフィール画像をアップロードするとプレビューが表示され、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29" name="AutoShape 28">
              <a:extLst>
                <a:ext uri="{FF2B5EF4-FFF2-40B4-BE49-F238E27FC236}">
                  <a16:creationId xmlns:a16="http://schemas.microsoft.com/office/drawing/2014/main" id="{9AD6DCA5-9FE6-D705-834A-407EE2DD1449}"/>
                </a:ext>
              </a:extLst>
            </p:cNvPr>
            <p:cNvSpPr/>
            <p:nvPr/>
          </p:nvSpPr>
          <p:spPr>
            <a:xfrm flipV="1">
              <a:off x="10093200" y="58293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95C6ACD5-8291-BB2D-5E7A-D1A5D9DB9C3A}"/>
                </a:ext>
              </a:extLst>
            </p:cNvPr>
            <p:cNvSpPr txBox="1"/>
            <p:nvPr/>
          </p:nvSpPr>
          <p:spPr>
            <a:xfrm>
              <a:off x="10078063" y="53721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  写真とブログの紹介のどちらか一方に値があれば変更されるよう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  <p:sp>
          <p:nvSpPr>
            <p:cNvPr id="31" name="AutoShape 28">
              <a:extLst>
                <a:ext uri="{FF2B5EF4-FFF2-40B4-BE49-F238E27FC236}">
                  <a16:creationId xmlns:a16="http://schemas.microsoft.com/office/drawing/2014/main" id="{38E92A61-5386-7A88-3902-3453349C66AF}"/>
                </a:ext>
              </a:extLst>
            </p:cNvPr>
            <p:cNvSpPr/>
            <p:nvPr/>
          </p:nvSpPr>
          <p:spPr>
            <a:xfrm flipV="1">
              <a:off x="10093200" y="6438900"/>
              <a:ext cx="7128000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343AB953-8A27-5638-797F-5D950E970483}"/>
                </a:ext>
              </a:extLst>
            </p:cNvPr>
            <p:cNvSpPr txBox="1"/>
            <p:nvPr/>
          </p:nvSpPr>
          <p:spPr>
            <a:xfrm>
              <a:off x="10078063" y="5981700"/>
              <a:ext cx="7066934" cy="331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ja-JP" altLang="en-US" sz="2000" dirty="0">
                  <a:solidFill>
                    <a:srgbClr val="090807"/>
                  </a:solidFill>
                  <a:latin typeface="MS PMincho" panose="02020600040205080304" pitchFamily="18" charset="-128"/>
                  <a:ea typeface="MS PMincho" panose="02020600040205080304" pitchFamily="18" charset="-128"/>
                  <a:cs typeface="Source Han Sans KR"/>
                  <a:sym typeface="Source Han Sans KR"/>
                </a:rPr>
                <a:t>  にしました。</a:t>
              </a:r>
              <a:endParaRPr lang="en-US" sz="2000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"/>
                <a:sym typeface="Source Han Sans KR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53166E7-B5F1-3860-CD68-1EC95A24C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06" y="1405421"/>
            <a:ext cx="3406588" cy="19854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90B4F3-7831-EA80-68F3-825B924FC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290" y="3968908"/>
            <a:ext cx="3352800" cy="1911480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AC82FC56-8B0D-E8B3-4FAB-D0831A9307CB}"/>
              </a:ext>
            </a:extLst>
          </p:cNvPr>
          <p:cNvSpPr txBox="1"/>
          <p:nvPr/>
        </p:nvSpPr>
        <p:spPr>
          <a:xfrm>
            <a:off x="2133600" y="5998818"/>
            <a:ext cx="4419600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ja-JP" altLang="en-US" sz="2499" b="1" dirty="0">
                <a:solidFill>
                  <a:srgbClr val="090807"/>
                </a:solidFill>
                <a:latin typeface="MS PMincho" panose="02020600040205080304" pitchFamily="18" charset="-128"/>
                <a:ea typeface="MS PMincho" panose="02020600040205080304" pitchFamily="18" charset="-128"/>
                <a:cs typeface="Source Han Sans KR Bold"/>
                <a:sym typeface="Source Han Sans KR Bold"/>
              </a:rPr>
              <a:t>ブログのプロフィール編集ページ</a:t>
            </a:r>
            <a:endParaRPr lang="en-US" sz="2499" b="1" dirty="0">
              <a:solidFill>
                <a:srgbClr val="090807"/>
              </a:solidFill>
              <a:latin typeface="MS PMincho" panose="02020600040205080304" pitchFamily="18" charset="-128"/>
              <a:ea typeface="MS PMincho" panose="02020600040205080304" pitchFamily="18" charset="-128"/>
              <a:cs typeface="Source Han Sans KR Bold"/>
              <a:sym typeface="Source Han Sans KR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551589-5BE5-A743-C0AD-B40DDD46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507996"/>
            <a:ext cx="5334000" cy="34173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9E8F91-A18F-A7A9-DF02-8CCAB7D6856F}"/>
              </a:ext>
            </a:extLst>
          </p:cNvPr>
          <p:cNvSpPr/>
          <p:nvPr/>
        </p:nvSpPr>
        <p:spPr>
          <a:xfrm>
            <a:off x="3731290" y="5212486"/>
            <a:ext cx="1066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A35F25-71A4-A9B7-945E-7BBC76EF084B}"/>
              </a:ext>
            </a:extLst>
          </p:cNvPr>
          <p:cNvSpPr/>
          <p:nvPr/>
        </p:nvSpPr>
        <p:spPr>
          <a:xfrm>
            <a:off x="2588290" y="1466097"/>
            <a:ext cx="3352800" cy="19854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C64006-C754-58E0-6D11-F000116E03E4}"/>
              </a:ext>
            </a:extLst>
          </p:cNvPr>
          <p:cNvSpPr/>
          <p:nvPr/>
        </p:nvSpPr>
        <p:spPr>
          <a:xfrm>
            <a:off x="2588290" y="4027522"/>
            <a:ext cx="3279110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9787A8-38BF-F3D6-73AD-5B5B2E4B0C1E}"/>
              </a:ext>
            </a:extLst>
          </p:cNvPr>
          <p:cNvSpPr/>
          <p:nvPr/>
        </p:nvSpPr>
        <p:spPr>
          <a:xfrm>
            <a:off x="1752600" y="6507996"/>
            <a:ext cx="5334000" cy="33599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61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4106</Words>
  <Application>Microsoft Office PowerPoint</Application>
  <PresentationFormat>사용자 지정</PresentationFormat>
  <Paragraphs>269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MS PMincho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dc:creator>mg w</dc:creator>
  <cp:lastModifiedBy>우민규</cp:lastModifiedBy>
  <cp:revision>55</cp:revision>
  <dcterms:created xsi:type="dcterms:W3CDTF">2006-08-16T00:00:00Z</dcterms:created>
  <dcterms:modified xsi:type="dcterms:W3CDTF">2024-11-04T08:05:18Z</dcterms:modified>
  <dc:identifier>DAGVH2Lqmzw</dc:identifier>
</cp:coreProperties>
</file>